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8" r:id="rId2"/>
    <p:sldId id="258" r:id="rId3"/>
    <p:sldId id="316" r:id="rId4"/>
    <p:sldId id="310" r:id="rId5"/>
    <p:sldId id="312" r:id="rId6"/>
    <p:sldId id="308" r:id="rId7"/>
    <p:sldId id="311" r:id="rId8"/>
    <p:sldId id="313" r:id="rId9"/>
    <p:sldId id="314" r:id="rId10"/>
    <p:sldId id="315" r:id="rId11"/>
    <p:sldId id="317" r:id="rId12"/>
    <p:sldId id="318" r:id="rId13"/>
    <p:sldId id="319" r:id="rId14"/>
    <p:sldId id="320" r:id="rId15"/>
    <p:sldId id="321" r:id="rId16"/>
    <p:sldId id="257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33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660"/>
  </p:normalViewPr>
  <p:slideViewPr>
    <p:cSldViewPr snapToGrid="0" showGuides="1">
      <p:cViewPr varScale="1">
        <p:scale>
          <a:sx n="61" d="100"/>
          <a:sy n="61" d="100"/>
        </p:scale>
        <p:origin x="56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14950-0A3D-4C65-9093-6104D6B0C44F}" type="datetimeFigureOut">
              <a:rPr lang="ru-RU" smtClean="0"/>
              <a:t>01.06.2025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09212-0EBE-49B4-8538-997017CE24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179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691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238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38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780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1308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799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607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316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995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970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509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133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145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104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AEB70-5E96-4F35-91F7-A16AEB57341E}" type="datetimeFigureOut">
              <a:rPr lang="ru-RU" smtClean="0"/>
              <a:t>01.06.2025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09B27-0BE8-468C-AC34-9D0CCD95FA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18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AEB70-5E96-4F35-91F7-A16AEB57341E}" type="datetimeFigureOut">
              <a:rPr lang="ru-RU" smtClean="0"/>
              <a:t>01.06.2025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09B27-0BE8-468C-AC34-9D0CCD95FA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651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AEB70-5E96-4F35-91F7-A16AEB57341E}" type="datetimeFigureOut">
              <a:rPr lang="ru-RU" smtClean="0"/>
              <a:t>01.06.2025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09B27-0BE8-468C-AC34-9D0CCD95FA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089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622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AEB70-5E96-4F35-91F7-A16AEB57341E}" type="datetimeFigureOut">
              <a:rPr lang="ru-RU" smtClean="0"/>
              <a:t>01.06.2025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09B27-0BE8-468C-AC34-9D0CCD95FA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49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AEB70-5E96-4F35-91F7-A16AEB57341E}" type="datetimeFigureOut">
              <a:rPr lang="ru-RU" smtClean="0"/>
              <a:t>01.06.2025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09B27-0BE8-468C-AC34-9D0CCD95FA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275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AEB70-5E96-4F35-91F7-A16AEB57341E}" type="datetimeFigureOut">
              <a:rPr lang="ru-RU" smtClean="0"/>
              <a:t>01.06.2025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09B27-0BE8-468C-AC34-9D0CCD95FA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230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AEB70-5E96-4F35-91F7-A16AEB57341E}" type="datetimeFigureOut">
              <a:rPr lang="ru-RU" smtClean="0"/>
              <a:t>01.06.2025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09B27-0BE8-468C-AC34-9D0CCD95FA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166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AEB70-5E96-4F35-91F7-A16AEB57341E}" type="datetimeFigureOut">
              <a:rPr lang="ru-RU" smtClean="0"/>
              <a:t>01.06.2025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09B27-0BE8-468C-AC34-9D0CCD95FA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137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AEB70-5E96-4F35-91F7-A16AEB57341E}" type="datetimeFigureOut">
              <a:rPr lang="ru-RU" smtClean="0"/>
              <a:t>01.06.2025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09B27-0BE8-468C-AC34-9D0CCD95FA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269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AEB70-5E96-4F35-91F7-A16AEB57341E}" type="datetimeFigureOut">
              <a:rPr lang="ru-RU" smtClean="0"/>
              <a:t>01.06.2025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09B27-0BE8-468C-AC34-9D0CCD95FA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085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AEB70-5E96-4F35-91F7-A16AEB57341E}" type="datetimeFigureOut">
              <a:rPr lang="ru-RU" smtClean="0"/>
              <a:t>01.06.2025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09B27-0BE8-468C-AC34-9D0CCD95FA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001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AEB70-5E96-4F35-91F7-A16AEB57341E}" type="datetimeFigureOut">
              <a:rPr lang="ru-RU" smtClean="0"/>
              <a:t>01.06.2025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09B27-0BE8-468C-AC34-9D0CCD95FA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61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1.bp.blogspot.com/-vHN6FL-bIDM/USSbjDtVtjI/AAAAAAAACjY/f7Qe8yY1oTU/s1600/%D0%B7%D0%B0%D0%B3%D1%80%D1%83%D0%B6%D0%B5%D0%BD%D0%BD%D0%BE%D0%B5.jpg?utm_source=Securitylab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1.bp.blogspot.com/-vHN6FL-bIDM/USSbjDtVtjI/AAAAAAAACjY/f7Qe8yY1oTU/s1600/%D0%B7%D0%B0%D0%B3%D1%80%D1%83%D0%B6%D0%B5%D0%BD%D0%BD%D0%BE%D0%B5.jpg?utm_source=Securitylab.r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3.bp.blogspot.com/-Rflhe4Jl-lI/USSb1Y-F-kI/AAAAAAAACjo/aoAD8uXDwUE/s1600/Doctor_Cover.jpg?utm_source=Securitylab.r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vHN6FL-bIDM/USSbjDtVtjI/AAAAAAAACjY/f7Qe8yY1oTU/s1600/%D0%B7%D0%B0%D0%B3%D1%80%D1%83%D0%B6%D0%B5%D0%BD%D0%BD%D0%BE%D0%B5.jpg?utm_source=Securitylab.r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rgbClr val="443377"/>
            </a:gs>
            <a:gs pos="100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0" y="441622"/>
            <a:ext cx="12192000" cy="6416378"/>
            <a:chOff x="0" y="441622"/>
            <a:chExt cx="12192000" cy="6416378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3429000"/>
              <a:ext cx="12192000" cy="3429000"/>
            </a:xfrm>
            <a:prstGeom prst="rect">
              <a:avLst/>
            </a:prstGeom>
            <a:solidFill>
              <a:srgbClr val="74777B"/>
            </a:solidFill>
            <a:ln>
              <a:solidFill>
                <a:srgbClr val="7477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Image 1" descr=" 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7208" y="441622"/>
              <a:ext cx="2407272" cy="588826"/>
            </a:xfrm>
            <a:prstGeom prst="rect">
              <a:avLst/>
            </a:prstGeom>
          </p:spPr>
        </p:pic>
      </p:grpSp>
      <p:sp>
        <p:nvSpPr>
          <p:cNvPr id="20" name="Text 3"/>
          <p:cNvSpPr/>
          <p:nvPr/>
        </p:nvSpPr>
        <p:spPr>
          <a:xfrm>
            <a:off x="255901" y="1116993"/>
            <a:ext cx="5584199" cy="23985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550"/>
              </a:lnSpc>
            </a:pPr>
            <a:r>
              <a:rPr lang="ru-RU" sz="2800" b="1" dirty="0" smtClean="0">
                <a:solidFill>
                  <a:srgbClr val="FFFFFF">
                    <a:alpha val="100000"/>
                  </a:srgbClr>
                </a:solidFill>
                <a:latin typeface="Montserrat" pitchFamily="2" charset="0"/>
                <a:ea typeface="Montserrat Bold" pitchFamily="34" charset="-122"/>
                <a:cs typeface="Montserrat Bold" pitchFamily="34" charset="-120"/>
              </a:rPr>
              <a:t>Регуляторные ограничения и различные виды тайн</a:t>
            </a:r>
          </a:p>
          <a:p>
            <a:pPr>
              <a:lnSpc>
                <a:spcPts val="2550"/>
              </a:lnSpc>
            </a:pPr>
            <a:endParaRPr lang="ru-RU" sz="2800" b="1" dirty="0">
              <a:solidFill>
                <a:srgbClr val="FFFFFF">
                  <a:alpha val="100000"/>
                </a:srgbClr>
              </a:solidFill>
              <a:latin typeface="Montserrat" pitchFamily="2" charset="0"/>
              <a:ea typeface="Montserrat Bold" pitchFamily="34" charset="-122"/>
            </a:endParaRPr>
          </a:p>
          <a:p>
            <a:pPr>
              <a:lnSpc>
                <a:spcPts val="2550"/>
              </a:lnSpc>
            </a:pPr>
            <a:r>
              <a:rPr lang="ru-RU" sz="2800" b="1" dirty="0" smtClean="0">
                <a:solidFill>
                  <a:srgbClr val="FFFFFF">
                    <a:alpha val="100000"/>
                  </a:srgbClr>
                </a:solidFill>
                <a:latin typeface="Montserrat" pitchFamily="2" charset="0"/>
                <a:ea typeface="Montserrat Bold" pitchFamily="34" charset="-122"/>
              </a:rPr>
              <a:t>Возможные применения конфиденциального сложения в финансовой сфере</a:t>
            </a:r>
            <a:endParaRPr lang="en-US" sz="2800" b="1" dirty="0">
              <a:latin typeface="Montserrat" pitchFamily="2" charset="0"/>
            </a:endParaRPr>
          </a:p>
        </p:txBody>
      </p:sp>
      <p:sp>
        <p:nvSpPr>
          <p:cNvPr id="8" name="Text 2"/>
          <p:cNvSpPr/>
          <p:nvPr/>
        </p:nvSpPr>
        <p:spPr>
          <a:xfrm>
            <a:off x="688068" y="4829205"/>
            <a:ext cx="4272824" cy="6285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100"/>
              </a:lnSpc>
            </a:pPr>
            <a:r>
              <a:rPr lang="ru-RU" sz="2200" b="1" dirty="0" smtClean="0">
                <a:solidFill>
                  <a:srgbClr val="FFFFFF">
                    <a:alpha val="100000"/>
                  </a:srgbClr>
                </a:solidFill>
                <a:latin typeface="Montserrat" pitchFamily="2" charset="0"/>
                <a:ea typeface="Montserrat Bold" pitchFamily="34" charset="-122"/>
                <a:cs typeface="Montserrat Bold" pitchFamily="34" charset="-120"/>
              </a:rPr>
              <a:t>Елистратов</a:t>
            </a:r>
            <a:endParaRPr lang="en-US" sz="2200" b="1" dirty="0">
              <a:latin typeface="Montserrat" pitchFamily="2" charset="0"/>
            </a:endParaRPr>
          </a:p>
          <a:p>
            <a:pPr>
              <a:lnSpc>
                <a:spcPts val="2100"/>
              </a:lnSpc>
            </a:pPr>
            <a:r>
              <a:rPr lang="ru-RU" sz="2200" b="1" dirty="0" smtClean="0">
                <a:solidFill>
                  <a:srgbClr val="FFFFFF">
                    <a:alpha val="100000"/>
                  </a:srgbClr>
                </a:solidFill>
                <a:latin typeface="Montserrat" pitchFamily="2" charset="0"/>
                <a:ea typeface="Montserrat Bold" pitchFamily="34" charset="-122"/>
              </a:rPr>
              <a:t>Андрей Алексеевич</a:t>
            </a:r>
            <a:endParaRPr lang="en-US" sz="2200" b="1" dirty="0">
              <a:latin typeface="Montserrat" pitchFamily="2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688068" y="5550928"/>
            <a:ext cx="4005638" cy="10313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800"/>
              </a:lnSpc>
            </a:pPr>
            <a:r>
              <a:rPr lang="en-US" dirty="0" smtClean="0">
                <a:solidFill>
                  <a:srgbClr val="FFFFFF">
                    <a:alpha val="100000"/>
                  </a:srgbClr>
                </a:solidFill>
                <a:latin typeface="Montserrat Light" pitchFamily="34" charset="0"/>
                <a:ea typeface="Montserrat Light" pitchFamily="34" charset="-122"/>
                <a:cs typeface="Montserrat Light" pitchFamily="34" charset="-120"/>
              </a:rPr>
              <a:t>Департамент</a:t>
            </a:r>
            <a:endParaRPr lang="en-US" dirty="0"/>
          </a:p>
          <a:p>
            <a:pPr>
              <a:lnSpc>
                <a:spcPts val="1800"/>
              </a:lnSpc>
            </a:pPr>
            <a:r>
              <a:rPr lang="en-US" dirty="0">
                <a:solidFill>
                  <a:srgbClr val="FFFFFF">
                    <a:alpha val="100000"/>
                  </a:srgbClr>
                </a:solidFill>
                <a:latin typeface="Montserrat Light" pitchFamily="34" charset="0"/>
                <a:ea typeface="Montserrat Light" pitchFamily="34" charset="-122"/>
                <a:cs typeface="Montserrat Light" pitchFamily="34" charset="-120"/>
              </a:rPr>
              <a:t>информационной </a:t>
            </a:r>
            <a:r>
              <a:rPr lang="en-US" dirty="0" smtClean="0">
                <a:solidFill>
                  <a:srgbClr val="FFFFFF">
                    <a:alpha val="100000"/>
                  </a:srgbClr>
                </a:solidFill>
                <a:latin typeface="Montserrat Light" pitchFamily="34" charset="0"/>
                <a:ea typeface="Montserrat Light" pitchFamily="34" charset="-122"/>
                <a:cs typeface="Montserrat Light" pitchFamily="34" charset="-120"/>
              </a:rPr>
              <a:t>безопасности</a:t>
            </a:r>
            <a:endParaRPr lang="ru-RU" dirty="0" smtClean="0">
              <a:solidFill>
                <a:srgbClr val="FFFFFF">
                  <a:alpha val="100000"/>
                </a:srgbClr>
              </a:solidFill>
              <a:latin typeface="Montserrat Light" pitchFamily="34" charset="0"/>
              <a:ea typeface="Montserrat Light" pitchFamily="34" charset="-122"/>
              <a:cs typeface="Montserrat Light" pitchFamily="34" charset="-120"/>
            </a:endParaRPr>
          </a:p>
          <a:p>
            <a:pPr>
              <a:lnSpc>
                <a:spcPts val="1800"/>
              </a:lnSpc>
            </a:pPr>
            <a:r>
              <a:rPr lang="ru-RU" dirty="0" smtClean="0">
                <a:solidFill>
                  <a:srgbClr val="FFFFFF">
                    <a:alpha val="100000"/>
                  </a:srgbClr>
                </a:solidFill>
                <a:latin typeface="Montserrat Light" pitchFamily="34" charset="0"/>
                <a:ea typeface="Montserrat Light" pitchFamily="34" charset="-122"/>
                <a:cs typeface="Montserrat Light" pitchFamily="34" charset="-120"/>
              </a:rPr>
              <a:t>Банка России</a:t>
            </a:r>
            <a:r>
              <a:rPr lang="en-US" dirty="0" smtClean="0">
                <a:solidFill>
                  <a:srgbClr val="FFFFFF">
                    <a:alpha val="100000"/>
                  </a:srgbClr>
                </a:solidFill>
                <a:latin typeface="Montserrat Light" pitchFamily="34" charset="0"/>
                <a:ea typeface="Montserrat Light" pitchFamily="34" charset="-122"/>
                <a:cs typeface="Montserrat Light" pitchFamily="34" charset="-120"/>
              </a:rPr>
              <a:t> </a:t>
            </a:r>
            <a:endParaRPr lang="en-US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5581BF4-DDAB-6F50-262C-465CFF861421}"/>
              </a:ext>
            </a:extLst>
          </p:cNvPr>
          <p:cNvSpPr/>
          <p:nvPr/>
        </p:nvSpPr>
        <p:spPr>
          <a:xfrm>
            <a:off x="6096000" y="4186"/>
            <a:ext cx="6096000" cy="684609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GB"/>
          </a:p>
        </p:txBody>
      </p:sp>
      <p:pic>
        <p:nvPicPr>
          <p:cNvPr id="6" name="Рисунок 5" descr="Изображение выглядит как Фиолетовый, фиолетовый, Пурпурный цвет, Фрактальные картинк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73C7694-5C52-6887-3CB9-0896DA47A96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096000" y="0"/>
            <a:ext cx="6096000" cy="688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4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FBC9D61-2A6C-42D3-B5E8-665D8B6EE508}"/>
              </a:ext>
            </a:extLst>
          </p:cNvPr>
          <p:cNvSpPr/>
          <p:nvPr/>
        </p:nvSpPr>
        <p:spPr>
          <a:xfrm>
            <a:off x="210207" y="202889"/>
            <a:ext cx="11784199" cy="840968"/>
          </a:xfrm>
          <a:prstGeom prst="rect">
            <a:avLst/>
          </a:prstGeom>
          <a:gradFill>
            <a:gsLst>
              <a:gs pos="78000">
                <a:srgbClr val="413E7E"/>
              </a:gs>
              <a:gs pos="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874581B-C9F1-7E4E-9D2F-652352829329}"/>
              </a:ext>
            </a:extLst>
          </p:cNvPr>
          <p:cNvSpPr/>
          <p:nvPr/>
        </p:nvSpPr>
        <p:spPr>
          <a:xfrm>
            <a:off x="377141" y="275613"/>
            <a:ext cx="102488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Stem-Medium" panose="020B0603020203020204" pitchFamily="34" charset="-52"/>
                <a:cs typeface="Arial" panose="020B0604020202020204" pitchFamily="34" charset="0"/>
              </a:rPr>
              <a:t>Возможные применения конфиденциального сложения в финансовой сфере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0207" y="1295256"/>
            <a:ext cx="10541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Антифрод</a:t>
            </a:r>
            <a:endParaRPr lang="ru-RU" b="0" i="0" dirty="0">
              <a:solidFill>
                <a:srgbClr val="000000"/>
              </a:solidFill>
              <a:effectLst/>
              <a:latin typeface="Trebuchet MS" panose="020B0603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0207" y="1775083"/>
            <a:ext cx="74833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Банка России от 27.06.2024 </a:t>
            </a:r>
            <a:r>
              <a:rPr lang="ru-RU" b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ОД-1027</a:t>
            </a:r>
          </a:p>
          <a:p>
            <a:r>
              <a:rPr lang="ru-RU" b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</a:t>
            </a:r>
            <a:r>
              <a:rPr lang="ru-RU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установлении признаков осуществления перевода денежных средств без добровольного согласия клиента </a:t>
            </a:r>
            <a:r>
              <a:rPr lang="ru-RU" b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121" y="2132835"/>
            <a:ext cx="3300908" cy="33009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090" y="1043857"/>
            <a:ext cx="3088052" cy="173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82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FBC9D61-2A6C-42D3-B5E8-665D8B6EE508}"/>
              </a:ext>
            </a:extLst>
          </p:cNvPr>
          <p:cNvSpPr/>
          <p:nvPr/>
        </p:nvSpPr>
        <p:spPr>
          <a:xfrm>
            <a:off x="210207" y="202889"/>
            <a:ext cx="11784199" cy="840968"/>
          </a:xfrm>
          <a:prstGeom prst="rect">
            <a:avLst/>
          </a:prstGeom>
          <a:gradFill>
            <a:gsLst>
              <a:gs pos="78000">
                <a:srgbClr val="413E7E"/>
              </a:gs>
              <a:gs pos="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874581B-C9F1-7E4E-9D2F-652352829329}"/>
              </a:ext>
            </a:extLst>
          </p:cNvPr>
          <p:cNvSpPr/>
          <p:nvPr/>
        </p:nvSpPr>
        <p:spPr>
          <a:xfrm>
            <a:off x="377141" y="275613"/>
            <a:ext cx="102488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Stem-Medium" panose="020B0603020203020204" pitchFamily="34" charset="-52"/>
                <a:cs typeface="Arial" panose="020B0604020202020204" pitchFamily="34" charset="0"/>
              </a:rPr>
              <a:t>Возможные применения конфиденциального сложения в финансовой сфере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0207" y="1295256"/>
            <a:ext cx="10541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Антифрод</a:t>
            </a:r>
            <a:endParaRPr lang="ru-RU" b="0" i="0" dirty="0">
              <a:solidFill>
                <a:srgbClr val="000000"/>
              </a:solidFill>
              <a:effectLst/>
              <a:latin typeface="Trebuchet MS" panose="020B0603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0207" y="1775083"/>
            <a:ext cx="74833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Банка России от 27.06.2024 </a:t>
            </a:r>
            <a:r>
              <a:rPr lang="ru-RU" b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ОД-1027</a:t>
            </a:r>
          </a:p>
          <a:p>
            <a:r>
              <a:rPr lang="ru-RU" b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</a:t>
            </a:r>
            <a:r>
              <a:rPr lang="ru-RU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установлении признаков осуществления перевода денежных средств без добровольного согласия клиента </a:t>
            </a:r>
            <a:r>
              <a:rPr lang="ru-RU" b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121" y="2132835"/>
            <a:ext cx="3300908" cy="33009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090" y="1043857"/>
            <a:ext cx="3088052" cy="173702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7141" y="3105835"/>
            <a:ext cx="876685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Совпадение информации о получателе средств с информацией </a:t>
            </a:r>
            <a:r>
              <a:rPr lang="ru-RU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Финцерт</a:t>
            </a: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>2. Совпадение </a:t>
            </a:r>
            <a:r>
              <a:rPr lang="ru-RU" dirty="0"/>
              <a:t>информации о параметрах </a:t>
            </a:r>
            <a:r>
              <a:rPr lang="ru-RU" dirty="0" smtClean="0"/>
              <a:t>устройств с базой устройств </a:t>
            </a:r>
            <a:r>
              <a:rPr lang="ru-RU" dirty="0" err="1" smtClean="0"/>
              <a:t>дропов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3. Несоответствие характера, и (или) параметров, и (или) объема проводимой операции (время (дни) осуществления операции; место осуществления операции; устройство, с использованием которого осуществляется операция, и параметры его использования; сумма осуществления операции; периодичность (частота) осуществления операций; получатель средств) операциям, обычно совершаемым </a:t>
            </a:r>
            <a:r>
              <a:rPr lang="ru-RU" dirty="0" smtClean="0"/>
              <a:t>клиентом.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056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FBC9D61-2A6C-42D3-B5E8-665D8B6EE508}"/>
              </a:ext>
            </a:extLst>
          </p:cNvPr>
          <p:cNvSpPr/>
          <p:nvPr/>
        </p:nvSpPr>
        <p:spPr>
          <a:xfrm>
            <a:off x="210207" y="202889"/>
            <a:ext cx="11784199" cy="840968"/>
          </a:xfrm>
          <a:prstGeom prst="rect">
            <a:avLst/>
          </a:prstGeom>
          <a:gradFill>
            <a:gsLst>
              <a:gs pos="78000">
                <a:srgbClr val="413E7E"/>
              </a:gs>
              <a:gs pos="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874581B-C9F1-7E4E-9D2F-652352829329}"/>
              </a:ext>
            </a:extLst>
          </p:cNvPr>
          <p:cNvSpPr/>
          <p:nvPr/>
        </p:nvSpPr>
        <p:spPr>
          <a:xfrm>
            <a:off x="377141" y="275613"/>
            <a:ext cx="102488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Stem-Medium" panose="020B0603020203020204" pitchFamily="34" charset="-52"/>
                <a:cs typeface="Arial" panose="020B0604020202020204" pitchFamily="34" charset="0"/>
              </a:rPr>
              <a:t>Возможные применения конфиденциального сложения в финансовой сфере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0207" y="1295256"/>
            <a:ext cx="10541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Антифрод</a:t>
            </a:r>
            <a:endParaRPr lang="ru-RU" b="0" i="0" dirty="0">
              <a:solidFill>
                <a:srgbClr val="000000"/>
              </a:solidFill>
              <a:effectLst/>
              <a:latin typeface="Trebuchet MS" panose="020B0603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0207" y="1775083"/>
            <a:ext cx="74833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Банка России от 27.06.2024 </a:t>
            </a:r>
            <a:r>
              <a:rPr lang="ru-RU" b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ОД-1027</a:t>
            </a:r>
          </a:p>
          <a:p>
            <a:r>
              <a:rPr lang="ru-RU" b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</a:t>
            </a:r>
            <a:r>
              <a:rPr lang="ru-RU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установлении признаков осуществления перевода денежных средств без добровольного согласия клиента </a:t>
            </a:r>
            <a:r>
              <a:rPr lang="ru-RU" b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121" y="2132835"/>
            <a:ext cx="3300908" cy="33009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090" y="1043857"/>
            <a:ext cx="3088052" cy="173702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7142" y="3105835"/>
            <a:ext cx="793654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/>
              <a:t>Совпадение информации о получателе средств (в том числе его электронном средстве платежа) с информацией о получателе средств (в том числе его электронном средстве платежа), ранее включенном во внутренние </a:t>
            </a:r>
            <a:r>
              <a:rPr lang="ru-RU" dirty="0" smtClean="0"/>
              <a:t>перечни банка.</a:t>
            </a:r>
          </a:p>
          <a:p>
            <a:endParaRPr lang="ru-RU" dirty="0"/>
          </a:p>
          <a:p>
            <a:r>
              <a:rPr lang="ru-RU" dirty="0"/>
              <a:t>5. Совпадение информации о получателе средств (в том числе его электронном средстве платежа) с информацией о получателе средств (в том числе его электронном средстве платежа), совершившем противоправные </a:t>
            </a:r>
            <a:r>
              <a:rPr lang="ru-RU" dirty="0" smtClean="0"/>
              <a:t>действия – есть уголовное дело.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690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FBC9D61-2A6C-42D3-B5E8-665D8B6EE508}"/>
              </a:ext>
            </a:extLst>
          </p:cNvPr>
          <p:cNvSpPr/>
          <p:nvPr/>
        </p:nvSpPr>
        <p:spPr>
          <a:xfrm>
            <a:off x="210207" y="202889"/>
            <a:ext cx="11784199" cy="840968"/>
          </a:xfrm>
          <a:prstGeom prst="rect">
            <a:avLst/>
          </a:prstGeom>
          <a:gradFill>
            <a:gsLst>
              <a:gs pos="78000">
                <a:srgbClr val="413E7E"/>
              </a:gs>
              <a:gs pos="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874581B-C9F1-7E4E-9D2F-652352829329}"/>
              </a:ext>
            </a:extLst>
          </p:cNvPr>
          <p:cNvSpPr/>
          <p:nvPr/>
        </p:nvSpPr>
        <p:spPr>
          <a:xfrm>
            <a:off x="377141" y="275613"/>
            <a:ext cx="102488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Stem-Medium" panose="020B0603020203020204" pitchFamily="34" charset="-52"/>
                <a:cs typeface="Arial" panose="020B0604020202020204" pitchFamily="34" charset="0"/>
              </a:rPr>
              <a:t>Возможные применения конфиденциального сложения в финансовой сфере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0207" y="1295256"/>
            <a:ext cx="10541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Антифрод</a:t>
            </a:r>
            <a:endParaRPr lang="ru-RU" b="0" i="0" dirty="0">
              <a:solidFill>
                <a:srgbClr val="000000"/>
              </a:solidFill>
              <a:effectLst/>
              <a:latin typeface="Trebuchet MS" panose="020B0603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0207" y="1775083"/>
            <a:ext cx="74833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Банка России от 27.06.2024 </a:t>
            </a:r>
            <a:r>
              <a:rPr lang="ru-RU" b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ОД-1027</a:t>
            </a:r>
          </a:p>
          <a:p>
            <a:r>
              <a:rPr lang="ru-RU" b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</a:t>
            </a:r>
            <a:r>
              <a:rPr lang="ru-RU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установлении признаков осуществления перевода денежных средств без добровольного согласия клиента </a:t>
            </a:r>
            <a:r>
              <a:rPr lang="ru-RU" b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121" y="2132835"/>
            <a:ext cx="3300908" cy="33009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090" y="1043857"/>
            <a:ext cx="3088052" cy="173702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0207" y="2808908"/>
            <a:ext cx="793654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6. Наличие информации:</a:t>
            </a:r>
          </a:p>
          <a:p>
            <a:endParaRPr lang="ru-RU" dirty="0" smtClean="0"/>
          </a:p>
          <a:p>
            <a:r>
              <a:rPr lang="ru-RU" dirty="0" smtClean="0"/>
              <a:t>о </a:t>
            </a:r>
            <a:r>
              <a:rPr lang="ru-RU" dirty="0"/>
              <a:t>выявленной </a:t>
            </a:r>
            <a:r>
              <a:rPr lang="ru-RU" dirty="0" smtClean="0"/>
              <a:t>операции</a:t>
            </a:r>
            <a:r>
              <a:rPr lang="ru-RU" dirty="0"/>
              <a:t>, соответствующей признакам осуществления перевода денежных средств без добровольного согласия клиента, в том числе информации, полученной от оператора по переводу денежных средств, обслуживающего получателя </a:t>
            </a:r>
            <a:r>
              <a:rPr lang="ru-RU" dirty="0" smtClean="0"/>
              <a:t>средств…;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о </a:t>
            </a:r>
            <a:r>
              <a:rPr lang="ru-RU" dirty="0"/>
              <a:t>несоответствии характера совершаемых клиентом телефонных переговоров с использованием абонентского номера подвижной радиотелефонной связи при осуществлении операций либо перед их осуществлением (периодичность (частота), продолжительность телефонных переговоров) телефонным переговорам, обычно совершаемым клиентом, а также о </a:t>
            </a:r>
            <a:r>
              <a:rPr lang="ru-RU" dirty="0" err="1"/>
              <a:t>нетипичности</a:t>
            </a:r>
            <a:r>
              <a:rPr lang="ru-RU" dirty="0"/>
              <a:t> получаемых </a:t>
            </a:r>
            <a:r>
              <a:rPr lang="ru-RU" dirty="0" smtClean="0"/>
              <a:t>сообщений, </a:t>
            </a:r>
            <a:r>
              <a:rPr lang="ru-RU" dirty="0"/>
              <a:t>в том числе в мессенджерах и (или) по электронной почте, от оператора </a:t>
            </a:r>
            <a:r>
              <a:rPr lang="ru-RU" dirty="0" smtClean="0"/>
              <a:t>связи…</a:t>
            </a:r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924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FBC9D61-2A6C-42D3-B5E8-665D8B6EE508}"/>
              </a:ext>
            </a:extLst>
          </p:cNvPr>
          <p:cNvSpPr/>
          <p:nvPr/>
        </p:nvSpPr>
        <p:spPr>
          <a:xfrm>
            <a:off x="210207" y="202889"/>
            <a:ext cx="11784199" cy="840968"/>
          </a:xfrm>
          <a:prstGeom prst="rect">
            <a:avLst/>
          </a:prstGeom>
          <a:gradFill>
            <a:gsLst>
              <a:gs pos="78000">
                <a:srgbClr val="413E7E"/>
              </a:gs>
              <a:gs pos="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874581B-C9F1-7E4E-9D2F-652352829329}"/>
              </a:ext>
            </a:extLst>
          </p:cNvPr>
          <p:cNvSpPr/>
          <p:nvPr/>
        </p:nvSpPr>
        <p:spPr>
          <a:xfrm>
            <a:off x="377141" y="275613"/>
            <a:ext cx="102488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Stem-Medium" panose="020B0603020203020204" pitchFamily="34" charset="-52"/>
                <a:cs typeface="Arial" panose="020B0604020202020204" pitchFamily="34" charset="0"/>
              </a:rPr>
              <a:t>Возможные применения конфиденциального сложения в финансовой сфере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121" y="2132835"/>
            <a:ext cx="3300908" cy="33009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090" y="1043857"/>
            <a:ext cx="3088052" cy="173702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435" y="1481447"/>
            <a:ext cx="793654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Антифрод-система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анализирует транзакции, действия пользователей и другую информацию и сигнализирует при обнаружении подозрительных признаков. 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Принципы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работы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антифрод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-систем: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Сбор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 анализ данных в реальном времени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Система мониторит все входящие транзакции, запросы и действия пользователей. Любое отклонение от нормы может служить сигналом для блокировки или дополнительной проверки.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Построение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поведенческих профилей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Каждому пользователю присваивается определённый «портрет» на основе его привычек и истории операций. Если поведение резко меняется, это вызывает подозрения.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Балльная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оценка рисков (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scoring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Многие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антифрод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-платформы присваивают каждой транзакции определённый балл, характеризующий уровень риска.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5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FBC9D61-2A6C-42D3-B5E8-665D8B6EE508}"/>
              </a:ext>
            </a:extLst>
          </p:cNvPr>
          <p:cNvSpPr/>
          <p:nvPr/>
        </p:nvSpPr>
        <p:spPr>
          <a:xfrm>
            <a:off x="210207" y="202889"/>
            <a:ext cx="11784199" cy="840968"/>
          </a:xfrm>
          <a:prstGeom prst="rect">
            <a:avLst/>
          </a:prstGeom>
          <a:gradFill>
            <a:gsLst>
              <a:gs pos="78000">
                <a:srgbClr val="413E7E"/>
              </a:gs>
              <a:gs pos="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874581B-C9F1-7E4E-9D2F-652352829329}"/>
              </a:ext>
            </a:extLst>
          </p:cNvPr>
          <p:cNvSpPr/>
          <p:nvPr/>
        </p:nvSpPr>
        <p:spPr>
          <a:xfrm>
            <a:off x="377141" y="275613"/>
            <a:ext cx="102488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Stem-Medium" panose="020B0603020203020204" pitchFamily="34" charset="-52"/>
                <a:cs typeface="Arial" panose="020B0604020202020204" pitchFamily="34" charset="0"/>
              </a:rPr>
              <a:t>Возможные применения конфиденциального сложения в финансовой сфере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770" y="1043857"/>
            <a:ext cx="1660636" cy="16606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0208" y="1116581"/>
            <a:ext cx="104893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Маркеры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Совпадение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информации о получателе средств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информацией о получателе средств ранее включенном во внутренние перечни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банка</a:t>
            </a:r>
          </a:p>
          <a:p>
            <a:pPr marL="342900" indent="-342900"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Совпадение информации 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электронном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средстве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платежа,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информацией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ранее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включенной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 внутренние перечни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банка.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Есть ли номер телефона получателя в стоп-листах оператора сотовой связи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Интегральные оценки:</a:t>
            </a: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850" y="3568421"/>
            <a:ext cx="6123287" cy="294824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10207" y="3859236"/>
            <a:ext cx="53974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Сколько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баллов по шкале банка по уровню риска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операции</a:t>
            </a:r>
          </a:p>
          <a:p>
            <a:pPr marL="342900" indent="-342900">
              <a:buAutoNum type="arabicPeriod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Уровень активности телефонной связи</a:t>
            </a:r>
          </a:p>
          <a:p>
            <a:pPr marL="342900" indent="-342900">
              <a:buAutoNum type="arabicPeriod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Уровень активности в сети Интернет (мессенджер, видеоконференция)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728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rgbClr val="443377"/>
            </a:gs>
            <a:gs pos="100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0" y="441622"/>
            <a:ext cx="12192000" cy="6416378"/>
            <a:chOff x="0" y="441622"/>
            <a:chExt cx="12192000" cy="6416378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3429000"/>
              <a:ext cx="12192000" cy="3429000"/>
            </a:xfrm>
            <a:prstGeom prst="rect">
              <a:avLst/>
            </a:prstGeom>
            <a:solidFill>
              <a:srgbClr val="74777B"/>
            </a:solidFill>
            <a:ln>
              <a:solidFill>
                <a:srgbClr val="7477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Image 1" descr=" 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7208" y="441622"/>
              <a:ext cx="2407272" cy="588826"/>
            </a:xfrm>
            <a:prstGeom prst="rect">
              <a:avLst/>
            </a:prstGeom>
          </p:spPr>
        </p:pic>
      </p:grpSp>
      <p:sp>
        <p:nvSpPr>
          <p:cNvPr id="21" name="Text 2"/>
          <p:cNvSpPr/>
          <p:nvPr/>
        </p:nvSpPr>
        <p:spPr>
          <a:xfrm>
            <a:off x="661246" y="3417094"/>
            <a:ext cx="4798372" cy="17046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100"/>
              </a:lnSpc>
            </a:pPr>
            <a:r>
              <a:rPr lang="ru-RU" sz="2800" b="1" dirty="0" smtClean="0">
                <a:solidFill>
                  <a:srgbClr val="FFFFFF">
                    <a:alpha val="100000"/>
                  </a:srgbClr>
                </a:solidFill>
                <a:latin typeface="Montserrat" pitchFamily="2" charset="0"/>
                <a:ea typeface="Montserrat Bold" pitchFamily="34" charset="-122"/>
                <a:cs typeface="Montserrat Bold" pitchFamily="34" charset="-120"/>
              </a:rPr>
              <a:t>Спасибо за внимание!</a:t>
            </a:r>
            <a:endParaRPr lang="en-US" sz="2800" b="1" dirty="0">
              <a:latin typeface="Montserrat" pitchFamily="2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7156952-60A9-52EC-9843-E031F72D36D6}"/>
              </a:ext>
            </a:extLst>
          </p:cNvPr>
          <p:cNvSpPr/>
          <p:nvPr/>
        </p:nvSpPr>
        <p:spPr>
          <a:xfrm>
            <a:off x="6096000" y="11906"/>
            <a:ext cx="6096000" cy="684609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GB"/>
          </a:p>
        </p:txBody>
      </p:sp>
      <p:pic>
        <p:nvPicPr>
          <p:cNvPr id="8" name="Рисунок 7" descr="Изображение выглядит как Фиолетовый, фиолетовый, Пурпурный цвет, Фрактальные картинк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73C7694-5C52-6887-3CB9-0896DA47A96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096000" y="0"/>
            <a:ext cx="6096000" cy="688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3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FBC9D61-2A6C-42D3-B5E8-665D8B6EE508}"/>
              </a:ext>
            </a:extLst>
          </p:cNvPr>
          <p:cNvSpPr/>
          <p:nvPr/>
        </p:nvSpPr>
        <p:spPr>
          <a:xfrm>
            <a:off x="210207" y="202889"/>
            <a:ext cx="11784199" cy="840968"/>
          </a:xfrm>
          <a:prstGeom prst="rect">
            <a:avLst/>
          </a:prstGeom>
          <a:gradFill>
            <a:gsLst>
              <a:gs pos="78000">
                <a:srgbClr val="413E7E"/>
              </a:gs>
              <a:gs pos="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874581B-C9F1-7E4E-9D2F-652352829329}"/>
              </a:ext>
            </a:extLst>
          </p:cNvPr>
          <p:cNvSpPr/>
          <p:nvPr/>
        </p:nvSpPr>
        <p:spPr>
          <a:xfrm>
            <a:off x="377141" y="275613"/>
            <a:ext cx="102488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Stem-Medium" panose="020B0603020203020204" pitchFamily="34" charset="-52"/>
                <a:cs typeface="Arial" panose="020B0604020202020204" pitchFamily="34" charset="0"/>
              </a:rPr>
              <a:t>Регуляторные ограничения распространения информации</a:t>
            </a:r>
            <a:endParaRPr lang="ru-RU" sz="2000" dirty="0">
              <a:solidFill>
                <a:schemeClr val="bg1"/>
              </a:solidFill>
              <a:latin typeface="Stem-Medium" panose="020B0603020203020204" pitchFamily="34" charset="-52"/>
              <a:ea typeface="Stem-Medium" panose="020B0603020203020204" pitchFamily="34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EDF2F9-79B8-3A13-357F-D4029B7FFBFF}"/>
              </a:ext>
            </a:extLst>
          </p:cNvPr>
          <p:cNvSpPr txBox="1"/>
          <p:nvPr/>
        </p:nvSpPr>
        <p:spPr>
          <a:xfrm>
            <a:off x="210207" y="1240925"/>
            <a:ext cx="63201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59595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Виды тайн</a:t>
            </a:r>
            <a:endParaRPr lang="ru-RU" dirty="0">
              <a:solidFill>
                <a:srgbClr val="595959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516" y="1240925"/>
            <a:ext cx="4518744" cy="4518744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0207" y="1900054"/>
            <a:ext cx="7283669" cy="26532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58700" tIns="0" rIns="91440" bIns="15870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Noto Sans"/>
              </a:rPr>
              <a:t>Банковская тайна (тайна банковских вкладов)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E0132F"/>
                </a:solidFill>
                <a:effectLst/>
                <a:latin typeface="Noto Sans"/>
                <a:hlinkClick r:id="rId4"/>
              </a:rPr>
              <a:t>  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rgbClr val="212529"/>
              </a:solidFill>
              <a:effectLst/>
              <a:latin typeface="Noto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Noto Sans"/>
              </a:rPr>
              <a:t>Сведения об операциях, счетах и вкладах ее клиентов и корреспондентов, а также об иных сведениях, устанавливаемых кредитной организацией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Noto Sans"/>
              </a:rPr>
              <a:t>ФЗ 395-1 " 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Noto Sans"/>
              </a:rPr>
              <a:t>О банках и банковской деятельности "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Noto Sans"/>
              </a:rPr>
              <a:t>857 ГК РФ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Noto Sans"/>
              </a:rPr>
              <a:t>Таможенный кодекс РФ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Noto Sans"/>
              </a:rPr>
              <a:t>ФЗ "О реструктуризации кредитных организаций"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05103" y="4826675"/>
            <a:ext cx="119944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Тайна кредитной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истории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которая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характеризует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исполнение заемщиком принятых на себя обязательств по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договорам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займа (кредита) и хранится в бюро кредитных историй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218-ФЗ " О кредитных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историях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"</a:t>
            </a:r>
          </a:p>
          <a:p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Тайна страхования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Сведения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 страхователе, застрахованном лице и выгодоприобретателе, состоянии их здоровья, а также об имущественном положении этих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лиц. 946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ГК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РФ.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75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FBC9D61-2A6C-42D3-B5E8-665D8B6EE508}"/>
              </a:ext>
            </a:extLst>
          </p:cNvPr>
          <p:cNvSpPr/>
          <p:nvPr/>
        </p:nvSpPr>
        <p:spPr>
          <a:xfrm>
            <a:off x="210207" y="202889"/>
            <a:ext cx="11784199" cy="840968"/>
          </a:xfrm>
          <a:prstGeom prst="rect">
            <a:avLst/>
          </a:prstGeom>
          <a:gradFill>
            <a:gsLst>
              <a:gs pos="78000">
                <a:srgbClr val="413E7E"/>
              </a:gs>
              <a:gs pos="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874581B-C9F1-7E4E-9D2F-652352829329}"/>
              </a:ext>
            </a:extLst>
          </p:cNvPr>
          <p:cNvSpPr/>
          <p:nvPr/>
        </p:nvSpPr>
        <p:spPr>
          <a:xfrm>
            <a:off x="377141" y="275613"/>
            <a:ext cx="102488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Stem-Medium" panose="020B0603020203020204" pitchFamily="34" charset="-52"/>
                <a:cs typeface="Arial" panose="020B0604020202020204" pitchFamily="34" charset="0"/>
              </a:rPr>
              <a:t>Регуляторные ограничения распространения информации</a:t>
            </a:r>
            <a:endParaRPr lang="ru-RU" sz="2000" dirty="0">
              <a:solidFill>
                <a:schemeClr val="bg1"/>
              </a:solidFill>
              <a:latin typeface="Stem-Medium" panose="020B0603020203020204" pitchFamily="34" charset="-52"/>
              <a:ea typeface="Stem-Medium" panose="020B0603020203020204" pitchFamily="34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EDF2F9-79B8-3A13-357F-D4029B7FFBFF}"/>
              </a:ext>
            </a:extLst>
          </p:cNvPr>
          <p:cNvSpPr txBox="1"/>
          <p:nvPr/>
        </p:nvSpPr>
        <p:spPr>
          <a:xfrm>
            <a:off x="210207" y="1240925"/>
            <a:ext cx="63201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59595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Виды тайн</a:t>
            </a:r>
            <a:endParaRPr lang="ru-RU" dirty="0">
              <a:solidFill>
                <a:srgbClr val="595959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088" y="1240925"/>
            <a:ext cx="3126171" cy="312617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5103" y="4272677"/>
            <a:ext cx="119944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222222"/>
                </a:solidFill>
                <a:latin typeface="Noto Sans"/>
              </a:rPr>
              <a:t>Коммерческая тайна</a:t>
            </a:r>
          </a:p>
          <a:p>
            <a:pPr algn="just"/>
            <a:r>
              <a:rPr lang="ru-RU" dirty="0">
                <a:solidFill>
                  <a:srgbClr val="212529"/>
                </a:solidFill>
                <a:latin typeface="Noto Sans"/>
              </a:rPr>
              <a:t>Сведения любого характера (производственные, технические, экономические, организационные и другие), в том числе о результатах интеллектуальной деятельности в научно-технической сфере, а также сведения о способах осуществления профессиональной деятельности, которые имеют действительную или потенциальную коммерческую ценность в силу неизвестности их третьим лицам, к которым у третьих лиц нет свободного доступа на законном основании и в отношении которых обладателем таких сведений введен режим коммерческой тайны.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12529"/>
                </a:solidFill>
                <a:latin typeface="Noto Sans"/>
              </a:rPr>
              <a:t>N 98-ФЗ "</a:t>
            </a:r>
            <a:r>
              <a:rPr lang="ru-RU" dirty="0">
                <a:latin typeface="Noto Sans"/>
              </a:rPr>
              <a:t> О коммерческой тайне </a:t>
            </a:r>
            <a:r>
              <a:rPr lang="ru-RU" dirty="0" smtClean="0">
                <a:latin typeface="Noto Sans"/>
              </a:rPr>
              <a:t>"</a:t>
            </a:r>
            <a:endParaRPr lang="ru-RU" dirty="0">
              <a:latin typeface="Noto San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5103" y="1668826"/>
            <a:ext cx="7283669" cy="26532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58700" tIns="0" rIns="91440" bIns="15870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Noto Sans"/>
              </a:rPr>
              <a:t>Банковская тайна (тайна банковских вкладов)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E0132F"/>
                </a:solidFill>
                <a:effectLst/>
                <a:latin typeface="Noto Sans"/>
                <a:hlinkClick r:id="rId4"/>
              </a:rPr>
              <a:t>  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rgbClr val="212529"/>
              </a:solidFill>
              <a:effectLst/>
              <a:latin typeface="Noto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Noto Sans"/>
              </a:rPr>
              <a:t>Сведения об операциях, счетах и вкладах ее клиентов и корреспондентов, а также об иных сведениях, устанавливаемых кредитной организацией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Noto Sans"/>
              </a:rPr>
              <a:t>ФЗ 395-1 " 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Noto Sans"/>
              </a:rPr>
              <a:t>О банках и банковской деятельности "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Noto Sans"/>
              </a:rPr>
              <a:t>857 ГК РФ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Noto Sans"/>
              </a:rPr>
              <a:t>Таможенный кодекс РФ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Noto Sans"/>
              </a:rPr>
              <a:t>ФЗ "О реструктуризации кредитных организаций"</a:t>
            </a:r>
          </a:p>
        </p:txBody>
      </p:sp>
    </p:spTree>
    <p:extLst>
      <p:ext uri="{BB962C8B-B14F-4D97-AF65-F5344CB8AC3E}">
        <p14:creationId xmlns:p14="http://schemas.microsoft.com/office/powerpoint/2010/main" val="417326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FBC9D61-2A6C-42D3-B5E8-665D8B6EE508}"/>
              </a:ext>
            </a:extLst>
          </p:cNvPr>
          <p:cNvSpPr/>
          <p:nvPr/>
        </p:nvSpPr>
        <p:spPr>
          <a:xfrm>
            <a:off x="210207" y="202889"/>
            <a:ext cx="11784199" cy="840968"/>
          </a:xfrm>
          <a:prstGeom prst="rect">
            <a:avLst/>
          </a:prstGeom>
          <a:gradFill>
            <a:gsLst>
              <a:gs pos="78000">
                <a:srgbClr val="413E7E"/>
              </a:gs>
              <a:gs pos="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874581B-C9F1-7E4E-9D2F-652352829329}"/>
              </a:ext>
            </a:extLst>
          </p:cNvPr>
          <p:cNvSpPr/>
          <p:nvPr/>
        </p:nvSpPr>
        <p:spPr>
          <a:xfrm>
            <a:off x="377141" y="275613"/>
            <a:ext cx="102488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Stem-Medium" panose="020B0603020203020204" pitchFamily="34" charset="-52"/>
                <a:cs typeface="Arial" panose="020B0604020202020204" pitchFamily="34" charset="0"/>
              </a:rPr>
              <a:t>Регуляторные ограничения распространения информации</a:t>
            </a:r>
            <a:endParaRPr lang="ru-RU" sz="2000" dirty="0">
              <a:solidFill>
                <a:schemeClr val="bg1"/>
              </a:solidFill>
              <a:latin typeface="Stem-Medium" panose="020B0603020203020204" pitchFamily="34" charset="-52"/>
              <a:ea typeface="Stem-Medium" panose="020B0603020203020204" pitchFamily="34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EDF2F9-79B8-3A13-357F-D4029B7FFBFF}"/>
              </a:ext>
            </a:extLst>
          </p:cNvPr>
          <p:cNvSpPr txBox="1"/>
          <p:nvPr/>
        </p:nvSpPr>
        <p:spPr>
          <a:xfrm>
            <a:off x="210207" y="1240925"/>
            <a:ext cx="63201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59595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Виды тайн</a:t>
            </a:r>
            <a:endParaRPr lang="ru-RU" dirty="0">
              <a:solidFill>
                <a:srgbClr val="595959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78457" y="1517126"/>
            <a:ext cx="320564" cy="200690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58700" tIns="0" rIns="158700" bIns="15870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0" b="0" i="0" u="none" strike="noStrike" cap="none" normalizeH="0" baseline="0" dirty="0" smtClean="0">
              <a:ln>
                <a:noFill/>
              </a:ln>
              <a:solidFill>
                <a:srgbClr val="E0132F"/>
              </a:solidFill>
              <a:effectLst/>
              <a:latin typeface="Noto Sans"/>
            </a:endParaRPr>
          </a:p>
        </p:txBody>
      </p:sp>
      <p:pic>
        <p:nvPicPr>
          <p:cNvPr id="2054" name="Picture 6" descr="http://3.bp.blogspot.com/-Rflhe4Jl-lI/USSb1Y-F-kI/AAAAAAAACjo/aoAD8uXDwUE/s200/Doctor_Cover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395" y="4088319"/>
            <a:ext cx="15811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0207" y="1807325"/>
            <a:ext cx="1189771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Налоговая </a:t>
            </a:r>
            <a:r>
              <a:rPr lang="ru-RU" altLang="ru-RU" b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тайна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Любые </a:t>
            </a:r>
            <a:r>
              <a:rPr lang="ru-RU" altLang="ru-RU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полученные налоговым органом</a:t>
            </a:r>
            <a:r>
              <a:rPr lang="ru-RU" altLang="ru-RU" dirty="0" smtClean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органами </a:t>
            </a:r>
            <a:r>
              <a:rPr lang="ru-RU" altLang="ru-RU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внутренних дел, органом государственного внебюджетного фонда и таможенным органом сведения о налогоплательщике (за рядом исключением</a:t>
            </a:r>
            <a:r>
              <a:rPr lang="ru-RU" altLang="ru-RU" dirty="0" smtClean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146-ФЗ </a:t>
            </a:r>
            <a:r>
              <a:rPr lang="ru-RU" altLang="ru-RU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"Налоговый кодекс РФ"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Врачебная/медицинская </a:t>
            </a:r>
            <a:r>
              <a:rPr lang="ru-RU" altLang="ru-RU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тайна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solidFill>
                <a:srgbClr val="2125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</a:t>
            </a:r>
            <a:r>
              <a:rPr lang="ru-RU" altLang="ru-RU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наличии у гражданина </a:t>
            </a:r>
            <a:r>
              <a:rPr lang="ru-RU" altLang="ru-RU" dirty="0" smtClean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заболеваний, </a:t>
            </a:r>
            <a:r>
              <a:rPr lang="ru-RU" altLang="ru-RU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также иные </a:t>
            </a:r>
            <a:endParaRPr lang="ru-RU" altLang="ru-RU" dirty="0" smtClean="0">
              <a:solidFill>
                <a:srgbClr val="2125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</a:t>
            </a:r>
            <a:r>
              <a:rPr lang="ru-RU" altLang="ru-RU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состоянии психического </a:t>
            </a:r>
            <a:r>
              <a:rPr lang="ru-RU" altLang="ru-RU" dirty="0" smtClean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здоровья, </a:t>
            </a:r>
            <a:r>
              <a:rPr lang="ru-RU" altLang="ru-RU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о </a:t>
            </a:r>
            <a:endParaRPr lang="ru-RU" altLang="ru-RU" dirty="0" smtClean="0">
              <a:solidFill>
                <a:srgbClr val="2125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проведенных </a:t>
            </a:r>
            <a:r>
              <a:rPr lang="ru-RU" altLang="ru-RU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искусственном оплодотворении и имплантации </a:t>
            </a:r>
            <a:endParaRPr lang="ru-RU" altLang="ru-RU" dirty="0" smtClean="0">
              <a:solidFill>
                <a:srgbClr val="2125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эмбриона</a:t>
            </a:r>
            <a:r>
              <a:rPr lang="ru-RU" altLang="ru-RU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также о личности донора. Результаты обследования </a:t>
            </a:r>
            <a:endParaRPr lang="ru-RU" altLang="ru-RU" dirty="0" smtClean="0">
              <a:solidFill>
                <a:srgbClr val="2125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лица</a:t>
            </a:r>
            <a:r>
              <a:rPr lang="ru-RU" altLang="ru-RU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вступающего в брак.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117-ФЗ "О психиатрической помощи и гарантиях прав граждан при ее оказании"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Основы законодательства РФ </a:t>
            </a:r>
            <a:r>
              <a:rPr lang="ru-RU" altLang="ru-RU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обохране</a:t>
            </a:r>
            <a:r>
              <a:rPr lang="ru-RU" altLang="ru-RU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здоровья граждан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223-ФЗ Семейный кодекс </a:t>
            </a:r>
            <a:r>
              <a:rPr lang="ru-RU" altLang="ru-RU" dirty="0" smtClean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</a:t>
            </a:r>
            <a:endParaRPr lang="ru-RU" altLang="ru-RU" dirty="0">
              <a:solidFill>
                <a:srgbClr val="2125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35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FBC9D61-2A6C-42D3-B5E8-665D8B6EE508}"/>
              </a:ext>
            </a:extLst>
          </p:cNvPr>
          <p:cNvSpPr/>
          <p:nvPr/>
        </p:nvSpPr>
        <p:spPr>
          <a:xfrm>
            <a:off x="210207" y="202889"/>
            <a:ext cx="11784199" cy="840968"/>
          </a:xfrm>
          <a:prstGeom prst="rect">
            <a:avLst/>
          </a:prstGeom>
          <a:gradFill>
            <a:gsLst>
              <a:gs pos="78000">
                <a:srgbClr val="413E7E"/>
              </a:gs>
              <a:gs pos="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874581B-C9F1-7E4E-9D2F-652352829329}"/>
              </a:ext>
            </a:extLst>
          </p:cNvPr>
          <p:cNvSpPr/>
          <p:nvPr/>
        </p:nvSpPr>
        <p:spPr>
          <a:xfrm>
            <a:off x="377141" y="275613"/>
            <a:ext cx="102488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Stem-Medium" panose="020B0603020203020204" pitchFamily="34" charset="-52"/>
                <a:cs typeface="Arial" panose="020B0604020202020204" pitchFamily="34" charset="0"/>
              </a:rPr>
              <a:t>Регуляторные ограничения распространения информации</a:t>
            </a:r>
            <a:endParaRPr lang="ru-RU" sz="2000" dirty="0">
              <a:solidFill>
                <a:schemeClr val="bg1"/>
              </a:solidFill>
              <a:latin typeface="Stem-Medium" panose="020B0603020203020204" pitchFamily="34" charset="-52"/>
              <a:ea typeface="Stem-Medium" panose="020B0603020203020204" pitchFamily="34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EDF2F9-79B8-3A13-357F-D4029B7FFBFF}"/>
              </a:ext>
            </a:extLst>
          </p:cNvPr>
          <p:cNvSpPr txBox="1"/>
          <p:nvPr/>
        </p:nvSpPr>
        <p:spPr>
          <a:xfrm>
            <a:off x="210207" y="1240925"/>
            <a:ext cx="63201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59595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Виды тайн</a:t>
            </a:r>
            <a:endParaRPr lang="ru-RU" dirty="0">
              <a:solidFill>
                <a:srgbClr val="595959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78457" y="1517126"/>
            <a:ext cx="320564" cy="200690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58700" tIns="0" rIns="158700" bIns="15870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0" b="0" i="0" u="none" strike="noStrike" cap="none" normalizeH="0" baseline="0" dirty="0" smtClean="0">
              <a:ln>
                <a:noFill/>
              </a:ln>
              <a:solidFill>
                <a:srgbClr val="E0132F"/>
              </a:solidFill>
              <a:effectLst/>
              <a:latin typeface="Noto San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8457" y="1807325"/>
            <a:ext cx="112252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Тайна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голосования </a:t>
            </a: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Подсчет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избирательных бюллетеней проводится таким образом, чтобы не нарушалась тайна голосования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Тайна вероисповедания </a:t>
            </a: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Сведения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 отношении к религии, к исповеданию или отказу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исповедания религии, об участии или неучастии в богослужениях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других религиозных обрядах и церемониях, о деятельности в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религиозных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объединениях, об обучении религии</a:t>
            </a:r>
          </a:p>
          <a:p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Другие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виды тайн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Вообще существует около 65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видов тайн в нашем законодательстве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....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srgbClr val="2125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126" y="3963463"/>
            <a:ext cx="3906564" cy="252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48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FBC9D61-2A6C-42D3-B5E8-665D8B6EE508}"/>
              </a:ext>
            </a:extLst>
          </p:cNvPr>
          <p:cNvSpPr/>
          <p:nvPr/>
        </p:nvSpPr>
        <p:spPr>
          <a:xfrm>
            <a:off x="210207" y="202889"/>
            <a:ext cx="11784199" cy="840968"/>
          </a:xfrm>
          <a:prstGeom prst="rect">
            <a:avLst/>
          </a:prstGeom>
          <a:gradFill>
            <a:gsLst>
              <a:gs pos="78000">
                <a:srgbClr val="413E7E"/>
              </a:gs>
              <a:gs pos="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874581B-C9F1-7E4E-9D2F-652352829329}"/>
              </a:ext>
            </a:extLst>
          </p:cNvPr>
          <p:cNvSpPr/>
          <p:nvPr/>
        </p:nvSpPr>
        <p:spPr>
          <a:xfrm>
            <a:off x="377141" y="275613"/>
            <a:ext cx="102488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Stem-Medium" panose="020B0603020203020204" pitchFamily="34" charset="-52"/>
                <a:cs typeface="Arial" panose="020B0604020202020204" pitchFamily="34" charset="0"/>
              </a:rPr>
              <a:t>Регуляторные ограничения распространения информации</a:t>
            </a:r>
            <a:endParaRPr lang="ru-RU" sz="2000" dirty="0">
              <a:solidFill>
                <a:schemeClr val="bg1"/>
              </a:solidFill>
              <a:latin typeface="Stem-Medium" panose="020B0603020203020204" pitchFamily="34" charset="-52"/>
              <a:ea typeface="Stem-Medium" panose="020B0603020203020204" pitchFamily="34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0207" y="1116581"/>
            <a:ext cx="121100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rebuchet MS" panose="020B0603020202020204" pitchFamily="34" charset="0"/>
              </a:rPr>
              <a:t>Является ли разглашение банковской тайны уголовно наказуемым деянием?</a:t>
            </a:r>
          </a:p>
          <a:p>
            <a:endParaRPr lang="ru-RU" dirty="0" smtClean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Разглашение </a:t>
            </a: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сведений, составляющих </a:t>
            </a:r>
            <a:r>
              <a:rPr lang="ru-RU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банковскую тайну, </a:t>
            </a: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— это ситуация, способная для кредитной организации повлечь негативные последствия в </a:t>
            </a:r>
            <a:r>
              <a:rPr lang="ru-RU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виде:</a:t>
            </a:r>
            <a:endParaRPr lang="ru-RU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финансовых потерь;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высокой </a:t>
            </a: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вероятности наступления предусмотренной законом ответственности;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репутационных рисков.</a:t>
            </a:r>
          </a:p>
          <a:p>
            <a:endParaRPr lang="ru-RU" dirty="0" smtClean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Вне </a:t>
            </a: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зависимости от причины утечки </a:t>
            </a:r>
            <a:r>
              <a:rPr lang="ru-RU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банковской тайны </a:t>
            </a: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может наступить ответственность: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гражданско-правовая (п. 3 ст. 857 ГК РФ);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административная (п. 2 ст. 15.26, ст. 13.14 КоАП РФ</a:t>
            </a:r>
            <a:r>
              <a:rPr lang="ru-RU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уголовная </a:t>
            </a: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(ч. 2, 3, 4 ст. 183 УК РФ).</a:t>
            </a:r>
          </a:p>
          <a:p>
            <a:endParaRPr lang="ru-RU" dirty="0" smtClean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endParaRPr lang="ru-RU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Таким </a:t>
            </a: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образом, при разглашении составляющих банковскую тайну сведений помимо ухудшения репутации банка его сотрудники могут подпасть в том числе и под уголовную ответственность.</a:t>
            </a:r>
            <a:endParaRPr lang="ru-RU" b="0" i="0" dirty="0">
              <a:solidFill>
                <a:srgbClr val="000000"/>
              </a:soli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5" name="Picture 2" descr="http://1.bp.blogspot.com/-vHN6FL-bIDM/USSbjDtVtjI/AAAAAAAACjY/f7Qe8yY1oTU/s200/%D0%B7%D0%B0%D0%B3%D1%80%D1%83%D0%B6%D0%B5%D0%BD%D0%BD%D0%BE%D0%B5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888" y="2311937"/>
            <a:ext cx="19050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29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FBC9D61-2A6C-42D3-B5E8-665D8B6EE508}"/>
              </a:ext>
            </a:extLst>
          </p:cNvPr>
          <p:cNvSpPr/>
          <p:nvPr/>
        </p:nvSpPr>
        <p:spPr>
          <a:xfrm>
            <a:off x="210207" y="202889"/>
            <a:ext cx="11784199" cy="840968"/>
          </a:xfrm>
          <a:prstGeom prst="rect">
            <a:avLst/>
          </a:prstGeom>
          <a:gradFill>
            <a:gsLst>
              <a:gs pos="78000">
                <a:srgbClr val="413E7E"/>
              </a:gs>
              <a:gs pos="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874581B-C9F1-7E4E-9D2F-652352829329}"/>
              </a:ext>
            </a:extLst>
          </p:cNvPr>
          <p:cNvSpPr/>
          <p:nvPr/>
        </p:nvSpPr>
        <p:spPr>
          <a:xfrm>
            <a:off x="377141" y="275613"/>
            <a:ext cx="102488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Stem-Medium" panose="020B0603020203020204" pitchFamily="34" charset="-52"/>
                <a:cs typeface="Arial" panose="020B0604020202020204" pitchFamily="34" charset="0"/>
              </a:rPr>
              <a:t>Регуляторные ограничения распространения информации</a:t>
            </a:r>
            <a:endParaRPr lang="ru-RU" sz="2000" dirty="0">
              <a:solidFill>
                <a:schemeClr val="bg1"/>
              </a:solidFill>
              <a:latin typeface="Stem-Medium" panose="020B0603020203020204" pitchFamily="34" charset="-52"/>
              <a:ea typeface="Stem-Medium" panose="020B0603020203020204" pitchFamily="34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0207" y="1295256"/>
            <a:ext cx="10541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Сведения собираются различными сервисами и экосистемами </a:t>
            </a:r>
            <a:endParaRPr lang="ru-RU" b="0" i="0" dirty="0">
              <a:solidFill>
                <a:srgbClr val="000000"/>
              </a:soli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91" y="2774731"/>
            <a:ext cx="5289005" cy="35209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28" y="1818619"/>
            <a:ext cx="6641224" cy="284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67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FBC9D61-2A6C-42D3-B5E8-665D8B6EE508}"/>
              </a:ext>
            </a:extLst>
          </p:cNvPr>
          <p:cNvSpPr/>
          <p:nvPr/>
        </p:nvSpPr>
        <p:spPr>
          <a:xfrm>
            <a:off x="210207" y="202889"/>
            <a:ext cx="11784199" cy="840968"/>
          </a:xfrm>
          <a:prstGeom prst="rect">
            <a:avLst/>
          </a:prstGeom>
          <a:gradFill>
            <a:gsLst>
              <a:gs pos="78000">
                <a:srgbClr val="413E7E"/>
              </a:gs>
              <a:gs pos="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874581B-C9F1-7E4E-9D2F-652352829329}"/>
              </a:ext>
            </a:extLst>
          </p:cNvPr>
          <p:cNvSpPr/>
          <p:nvPr/>
        </p:nvSpPr>
        <p:spPr>
          <a:xfrm>
            <a:off x="377141" y="275613"/>
            <a:ext cx="102488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Stem-Medium" panose="020B0603020203020204" pitchFamily="34" charset="-52"/>
                <a:cs typeface="Arial" panose="020B0604020202020204" pitchFamily="34" charset="0"/>
              </a:rPr>
              <a:t>Регуляторные ограничения распространения информации</a:t>
            </a:r>
            <a:endParaRPr lang="ru-RU" sz="2000" dirty="0">
              <a:solidFill>
                <a:schemeClr val="bg1"/>
              </a:solidFill>
              <a:latin typeface="Stem-Medium" panose="020B0603020203020204" pitchFamily="34" charset="-52"/>
              <a:ea typeface="Stem-Medium" panose="020B0603020203020204" pitchFamily="34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0207" y="1295256"/>
            <a:ext cx="10541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Сбор сведений - только с согласия или в установленных законом случаях</a:t>
            </a:r>
            <a:endParaRPr lang="ru-RU" b="0" i="0" dirty="0">
              <a:solidFill>
                <a:srgbClr val="000000"/>
              </a:soli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600" y="2192986"/>
            <a:ext cx="4830620" cy="362296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0207" y="1775083"/>
            <a:ext cx="686739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22222"/>
                </a:solidFill>
                <a:latin typeface="Lab Grotesque"/>
              </a:rPr>
              <a:t>(</a:t>
            </a:r>
            <a:r>
              <a:rPr lang="ru-RU" dirty="0">
                <a:solidFill>
                  <a:srgbClr val="222222"/>
                </a:solidFill>
                <a:latin typeface="Lab Grotesque"/>
              </a:rPr>
              <a:t>ст. 6, 9 Федерального закона № 152-ФЗ</a:t>
            </a:r>
            <a:r>
              <a:rPr lang="ru-RU" dirty="0" smtClean="0">
                <a:solidFill>
                  <a:srgbClr val="222222"/>
                </a:solidFill>
                <a:latin typeface="Lab Grotesque"/>
              </a:rPr>
              <a:t>)</a:t>
            </a:r>
            <a:endParaRPr lang="ru-RU" dirty="0">
              <a:solidFill>
                <a:srgbClr val="222222"/>
              </a:solidFill>
              <a:latin typeface="Lab Grotesque"/>
            </a:endParaRPr>
          </a:p>
          <a:p>
            <a:endParaRPr lang="ru-RU" dirty="0">
              <a:solidFill>
                <a:srgbClr val="222222"/>
              </a:solidFill>
              <a:latin typeface="Lab Grotesque"/>
            </a:endParaRPr>
          </a:p>
          <a:p>
            <a:r>
              <a:rPr lang="ru-RU" dirty="0">
                <a:solidFill>
                  <a:srgbClr val="222222"/>
                </a:solidFill>
                <a:latin typeface="Lab Grotesque"/>
              </a:rPr>
              <a:t>Объем собираемых </a:t>
            </a:r>
            <a:r>
              <a:rPr lang="ru-RU" dirty="0" smtClean="0">
                <a:solidFill>
                  <a:srgbClr val="222222"/>
                </a:solidFill>
                <a:latin typeface="Lab Grotesque"/>
              </a:rPr>
              <a:t>данных </a:t>
            </a:r>
            <a:r>
              <a:rPr lang="ru-RU" dirty="0">
                <a:solidFill>
                  <a:srgbClr val="222222"/>
                </a:solidFill>
                <a:latin typeface="Lab Grotesque"/>
              </a:rPr>
              <a:t>должен соответствовать целям их обработки </a:t>
            </a:r>
            <a:r>
              <a:rPr lang="ru-RU" dirty="0" smtClean="0">
                <a:solidFill>
                  <a:srgbClr val="222222"/>
                </a:solidFill>
                <a:latin typeface="Lab Grotesque"/>
              </a:rPr>
              <a:t>Оператор </a:t>
            </a:r>
            <a:r>
              <a:rPr lang="ru-RU" dirty="0">
                <a:solidFill>
                  <a:srgbClr val="222222"/>
                </a:solidFill>
                <a:latin typeface="Lab Grotesque"/>
              </a:rPr>
              <a:t>не может требовать от гражданина избыточную личную информацию. </a:t>
            </a:r>
            <a:endParaRPr lang="ru-RU" dirty="0" smtClean="0">
              <a:solidFill>
                <a:srgbClr val="222222"/>
              </a:solidFill>
              <a:latin typeface="Lab Grotesque"/>
            </a:endParaRPr>
          </a:p>
          <a:p>
            <a:endParaRPr lang="ru-RU" dirty="0">
              <a:solidFill>
                <a:srgbClr val="222222"/>
              </a:solidFill>
              <a:latin typeface="Lab Grotesque"/>
            </a:endParaRPr>
          </a:p>
          <a:p>
            <a:r>
              <a:rPr lang="ru-RU" dirty="0">
                <a:solidFill>
                  <a:srgbClr val="222222"/>
                </a:solidFill>
                <a:latin typeface="Lab Grotesque"/>
              </a:rPr>
              <a:t>На каждую цель обработки </a:t>
            </a:r>
            <a:r>
              <a:rPr lang="ru-RU" dirty="0" smtClean="0">
                <a:solidFill>
                  <a:srgbClr val="222222"/>
                </a:solidFill>
                <a:latin typeface="Lab Grotesque"/>
              </a:rPr>
              <a:t>вам </a:t>
            </a:r>
            <a:r>
              <a:rPr lang="ru-RU" dirty="0">
                <a:solidFill>
                  <a:srgbClr val="222222"/>
                </a:solidFill>
                <a:latin typeface="Lab Grotesque"/>
              </a:rPr>
              <a:t>нужно по умолчанию получать согласие, если нет законных оснований его не спрашивать. </a:t>
            </a:r>
            <a:endParaRPr lang="ru-RU" dirty="0" smtClean="0">
              <a:solidFill>
                <a:srgbClr val="222222"/>
              </a:solidFill>
              <a:latin typeface="Lab Grotesque"/>
            </a:endParaRPr>
          </a:p>
          <a:p>
            <a:endParaRPr lang="ru-RU" dirty="0" smtClean="0">
              <a:solidFill>
                <a:srgbClr val="222222"/>
              </a:solidFill>
              <a:latin typeface="Lab Grotesque"/>
            </a:endParaRPr>
          </a:p>
          <a:p>
            <a:r>
              <a:rPr lang="ru-RU" dirty="0" smtClean="0">
                <a:solidFill>
                  <a:srgbClr val="222222"/>
                </a:solidFill>
                <a:latin typeface="Lab Grotesque"/>
              </a:rPr>
              <a:t>Вы </a:t>
            </a:r>
            <a:r>
              <a:rPr lang="ru-RU" dirty="0">
                <a:solidFill>
                  <a:srgbClr val="222222"/>
                </a:solidFill>
                <a:latin typeface="Lab Grotesque"/>
              </a:rPr>
              <a:t>не можете использовать </a:t>
            </a:r>
            <a:r>
              <a:rPr lang="ru-RU" dirty="0" smtClean="0">
                <a:solidFill>
                  <a:srgbClr val="222222"/>
                </a:solidFill>
                <a:latin typeface="Lab Grotesque"/>
              </a:rPr>
              <a:t>данные в</a:t>
            </a:r>
            <a:r>
              <a:rPr lang="ru-RU" dirty="0">
                <a:solidFill>
                  <a:srgbClr val="222222"/>
                </a:solidFill>
                <a:latin typeface="Lab Grotesque"/>
              </a:rPr>
              <a:t> иных целях, кроме указанных в согласии.</a:t>
            </a:r>
          </a:p>
          <a:p>
            <a:endParaRPr lang="ru-RU" dirty="0" smtClean="0">
              <a:solidFill>
                <a:srgbClr val="222222"/>
              </a:solidFill>
              <a:latin typeface="Lab Grotesque"/>
            </a:endParaRPr>
          </a:p>
          <a:p>
            <a:r>
              <a:rPr lang="ru-RU" i="1" dirty="0" smtClean="0">
                <a:solidFill>
                  <a:srgbClr val="222222"/>
                </a:solidFill>
                <a:latin typeface="Lab Grotesque"/>
              </a:rPr>
              <a:t>Например</a:t>
            </a:r>
            <a:r>
              <a:rPr lang="ru-RU" i="1" dirty="0">
                <a:solidFill>
                  <a:srgbClr val="222222"/>
                </a:solidFill>
                <a:latin typeface="Lab Grotesque"/>
              </a:rPr>
              <a:t>, если вы запрашиваете у работника банковские реквизиты для перечисления зарплаты, вам не нужны сведения обо всех его открытых счетах и картах. </a:t>
            </a:r>
          </a:p>
        </p:txBody>
      </p:sp>
    </p:spTree>
    <p:extLst>
      <p:ext uri="{BB962C8B-B14F-4D97-AF65-F5344CB8AC3E}">
        <p14:creationId xmlns:p14="http://schemas.microsoft.com/office/powerpoint/2010/main" val="402641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FBC9D61-2A6C-42D3-B5E8-665D8B6EE508}"/>
              </a:ext>
            </a:extLst>
          </p:cNvPr>
          <p:cNvSpPr/>
          <p:nvPr/>
        </p:nvSpPr>
        <p:spPr>
          <a:xfrm>
            <a:off x="210207" y="202889"/>
            <a:ext cx="11784199" cy="840968"/>
          </a:xfrm>
          <a:prstGeom prst="rect">
            <a:avLst/>
          </a:prstGeom>
          <a:gradFill>
            <a:gsLst>
              <a:gs pos="78000">
                <a:srgbClr val="413E7E"/>
              </a:gs>
              <a:gs pos="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874581B-C9F1-7E4E-9D2F-652352829329}"/>
              </a:ext>
            </a:extLst>
          </p:cNvPr>
          <p:cNvSpPr/>
          <p:nvPr/>
        </p:nvSpPr>
        <p:spPr>
          <a:xfrm>
            <a:off x="377141" y="275613"/>
            <a:ext cx="102488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Stem-Medium" panose="020B0603020203020204" pitchFamily="34" charset="-52"/>
                <a:cs typeface="Arial" panose="020B0604020202020204" pitchFamily="34" charset="0"/>
              </a:rPr>
              <a:t>Возможные применения конфиденциального сложения в финансовой сфере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0207" y="1295256"/>
            <a:ext cx="10541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Задачи финансового сектора</a:t>
            </a:r>
            <a:endParaRPr lang="ru-RU" b="0" i="0" dirty="0">
              <a:solidFill>
                <a:srgbClr val="000000"/>
              </a:solidFill>
              <a:effectLst/>
              <a:latin typeface="Trebuchet MS" panose="020B0603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0207" y="1775083"/>
            <a:ext cx="686739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 smtClean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err="1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Скоринг</a:t>
            </a:r>
            <a:endParaRPr lang="ru-RU" b="1" dirty="0" smtClean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платёжеспособности и надёжности потенциального 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клиента/заемщика</a:t>
            </a:r>
          </a:p>
          <a:p>
            <a:endParaRPr lang="ru-RU" b="1" dirty="0" smtClean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 smtClean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Антифрод</a:t>
            </a:r>
          </a:p>
          <a:p>
            <a:endParaRPr lang="ru-RU" i="1" dirty="0" smtClean="0">
              <a:solidFill>
                <a:srgbClr val="222222"/>
              </a:solidFill>
              <a:latin typeface="Lab Grotesque"/>
            </a:endParaRPr>
          </a:p>
          <a:p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совокупность 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мер, технологий и инструментов, направленных на предотвращение и выявление мошенничества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094" y="1775084"/>
            <a:ext cx="4047140" cy="24282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037" y="4250777"/>
            <a:ext cx="2607223" cy="260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1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2359</TotalTime>
  <Words>1073</Words>
  <Application>Microsoft Office PowerPoint</Application>
  <PresentationFormat>Широкоэкранный</PresentationFormat>
  <Paragraphs>182</Paragraphs>
  <Slides>16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9" baseType="lpstr">
      <vt:lpstr>Arial</vt:lpstr>
      <vt:lpstr>Calibri</vt:lpstr>
      <vt:lpstr>Calibri Light</vt:lpstr>
      <vt:lpstr>Helvetica</vt:lpstr>
      <vt:lpstr>Lab Grotesque</vt:lpstr>
      <vt:lpstr>Montserrat</vt:lpstr>
      <vt:lpstr>Montserrat Bold</vt:lpstr>
      <vt:lpstr>Montserrat Light</vt:lpstr>
      <vt:lpstr>Noto Sans</vt:lpstr>
      <vt:lpstr>Stem-Medium</vt:lpstr>
      <vt:lpstr>Times New Roman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Банк России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Зыков Никита Викторович</dc:creator>
  <cp:lastModifiedBy>123</cp:lastModifiedBy>
  <cp:revision>44</cp:revision>
  <dcterms:created xsi:type="dcterms:W3CDTF">2025-04-29T08:22:17Z</dcterms:created>
  <dcterms:modified xsi:type="dcterms:W3CDTF">2025-06-02T19:24:55Z</dcterms:modified>
</cp:coreProperties>
</file>