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503" r:id="rId3"/>
    <p:sldId id="481" r:id="rId4"/>
    <p:sldId id="486" r:id="rId5"/>
    <p:sldId id="507" r:id="rId6"/>
    <p:sldId id="541" r:id="rId7"/>
    <p:sldId id="504" r:id="rId8"/>
    <p:sldId id="510" r:id="rId9"/>
    <p:sldId id="545" r:id="rId10"/>
    <p:sldId id="544" r:id="rId11"/>
    <p:sldId id="546" r:id="rId12"/>
    <p:sldId id="512" r:id="rId13"/>
    <p:sldId id="513" r:id="rId14"/>
    <p:sldId id="511" r:id="rId15"/>
    <p:sldId id="508" r:id="rId16"/>
    <p:sldId id="514" r:id="rId17"/>
    <p:sldId id="532" r:id="rId18"/>
    <p:sldId id="533" r:id="rId19"/>
    <p:sldId id="515" r:id="rId20"/>
    <p:sldId id="534" r:id="rId21"/>
    <p:sldId id="535" r:id="rId22"/>
    <p:sldId id="536" r:id="rId23"/>
    <p:sldId id="516" r:id="rId24"/>
    <p:sldId id="518" r:id="rId25"/>
    <p:sldId id="517" r:id="rId26"/>
    <p:sldId id="520" r:id="rId27"/>
    <p:sldId id="519" r:id="rId28"/>
    <p:sldId id="522" r:id="rId29"/>
    <p:sldId id="521" r:id="rId30"/>
    <p:sldId id="531" r:id="rId31"/>
    <p:sldId id="524" r:id="rId32"/>
    <p:sldId id="525" r:id="rId33"/>
    <p:sldId id="539" r:id="rId34"/>
    <p:sldId id="530" r:id="rId35"/>
    <p:sldId id="542" r:id="rId36"/>
    <p:sldId id="529" r:id="rId37"/>
    <p:sldId id="543" r:id="rId38"/>
    <p:sldId id="538" r:id="rId39"/>
    <p:sldId id="540" r:id="rId40"/>
    <p:sldId id="457" r:id="rId41"/>
    <p:sldId id="547" r:id="rId42"/>
    <p:sldId id="548" r:id="rId43"/>
    <p:sldId id="549" r:id="rId44"/>
    <p:sldId id="550" r:id="rId45"/>
    <p:sldId id="523" r:id="rId46"/>
    <p:sldId id="551" r:id="rId4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635"/>
    <a:srgbClr val="0042A2"/>
    <a:srgbClr val="0049A5"/>
    <a:srgbClr val="FF2B2B"/>
    <a:srgbClr val="FFFFFF"/>
    <a:srgbClr val="FF0000"/>
    <a:srgbClr val="2076C9"/>
    <a:srgbClr val="2077CD"/>
    <a:srgbClr val="0574E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8980" autoAdjust="0"/>
  </p:normalViewPr>
  <p:slideViewPr>
    <p:cSldViewPr snapToGrid="0">
      <p:cViewPr varScale="1">
        <p:scale>
          <a:sx n="77" d="100"/>
          <a:sy n="77" d="100"/>
        </p:scale>
        <p:origin x="68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76"/>
    </p:cViewPr>
  </p:sorterViewPr>
  <p:notesViewPr>
    <p:cSldViewPr snapToGrid="0">
      <p:cViewPr varScale="1">
        <p:scale>
          <a:sx n="93" d="100"/>
          <a:sy n="93" d="100"/>
        </p:scale>
        <p:origin x="26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E148A-19F7-4F4F-8B9A-6983F15C156B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4148-E51C-4412-8BA9-0409EED7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7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CC39B-3409-4F49-B2BF-63ECB81CD3D0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DE99-56F6-4F41-89E2-6CBECF52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1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6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3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9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5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1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89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98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49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6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7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5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15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36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3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45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15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85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99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66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63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72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0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62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26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84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68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590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90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61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28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17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1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1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23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3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8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3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3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1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DE99-56F6-4F41-89E2-6CBECF52A0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1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EE09-5337-49AE-905D-2437E7E141D4}" type="datetime1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F6AA-B35F-4171-BB1F-A000A532354B}" type="datetime1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C9F-D98F-4A5D-B08C-02947FB38A54}" type="datetime1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4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80" y="631596"/>
            <a:ext cx="11123629" cy="5618376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defRPr sz="2400">
                <a:latin typeface="+mj-lt"/>
              </a:defRPr>
            </a:lvl1pPr>
            <a:lvl2pPr marL="540000" indent="0">
              <a:lnSpc>
                <a:spcPct val="114000"/>
              </a:lnSpc>
              <a:spcBef>
                <a:spcPts val="0"/>
              </a:spcBef>
              <a:defRPr sz="2400">
                <a:latin typeface="+mj-lt"/>
              </a:defRPr>
            </a:lvl2pPr>
            <a:lvl3pPr indent="0">
              <a:lnSpc>
                <a:spcPct val="114000"/>
              </a:lnSpc>
              <a:spcBef>
                <a:spcPts val="0"/>
              </a:spcBef>
              <a:defRPr sz="1800">
                <a:latin typeface="+mj-lt"/>
              </a:defRPr>
            </a:lvl3pPr>
            <a:lvl4pPr indent="0">
              <a:lnSpc>
                <a:spcPct val="114000"/>
              </a:lnSpc>
              <a:spcBef>
                <a:spcPts val="0"/>
              </a:spcBef>
              <a:defRPr sz="1600">
                <a:latin typeface="+mj-lt"/>
              </a:defRPr>
            </a:lvl4pPr>
            <a:lvl5pPr indent="0">
              <a:lnSpc>
                <a:spcPct val="114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521" y="6501373"/>
            <a:ext cx="2743200" cy="365125"/>
          </a:xfrm>
        </p:spPr>
        <p:txBody>
          <a:bodyPr/>
          <a:lstStyle/>
          <a:p>
            <a:fld id="{F362876E-7E67-4171-957B-0862B404A3F5}" type="datetime1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137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9137" y="6492878"/>
            <a:ext cx="3128912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12192000" cy="291993"/>
          </a:xfrm>
          <a:solidFill>
            <a:srgbClr val="0C2461"/>
          </a:solidFill>
        </p:spPr>
        <p:txBody>
          <a:bodyPr lIns="90000" tIns="0" bIns="0" anchor="b">
            <a:noAutofit/>
          </a:bodyPr>
          <a:lstStyle>
            <a:lvl1pPr indent="270000" algn="l">
              <a:lnSpc>
                <a:spcPct val="10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0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876E-7E67-4171-957B-0862B404A3F5}" type="datetime1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27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DE5-9887-4E5E-A75F-B31121317851}" type="datetime1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3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2309-9795-4682-86C2-1A7CFF12CE2D}" type="datetime1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0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42E2-C171-4F2E-B056-B52E9268FEFF}" type="datetime1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8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8396-9026-481E-987D-0DF33910C964}" type="datetime1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7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7E93-D39D-4EF5-A4E8-7A60D4A15910}" type="datetime1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9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A89-FAFA-4AF3-8A54-8BC147BB4BDE}" type="datetime1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BC8A-4C9F-4BC0-B5C9-AB0B60A2B799}" type="datetime1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0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ED7B-F3A6-4CD8-A86B-BEF697BA2633}" type="datetime1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1561-F62F-4F0D-92B5-B83715048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2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.png"/><Relationship Id="rId4" Type="http://schemas.openxmlformats.org/officeDocument/2006/relationships/image" Target="../media/image14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2.png"/><Relationship Id="rId10" Type="http://schemas.openxmlformats.org/officeDocument/2006/relationships/image" Target="../media/image2.png"/><Relationship Id="rId4" Type="http://schemas.openxmlformats.org/officeDocument/2006/relationships/image" Target="../media/image132.png"/><Relationship Id="rId9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2.png"/><Relationship Id="rId10" Type="http://schemas.openxmlformats.org/officeDocument/2006/relationships/image" Target="../media/image2.png"/><Relationship Id="rId4" Type="http://schemas.openxmlformats.org/officeDocument/2006/relationships/image" Target="../media/image132.png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42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32.png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5" Type="http://schemas.openxmlformats.org/officeDocument/2006/relationships/image" Target="../media/image29.png"/><Relationship Id="rId19" Type="http://schemas.openxmlformats.org/officeDocument/2006/relationships/image" Target="../media/image26.png"/><Relationship Id="rId4" Type="http://schemas.openxmlformats.org/officeDocument/2006/relationships/image" Target="../media/image142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0.png"/><Relationship Id="rId3" Type="http://schemas.openxmlformats.org/officeDocument/2006/relationships/image" Target="../media/image132.png"/><Relationship Id="rId7" Type="http://schemas.openxmlformats.org/officeDocument/2006/relationships/image" Target="../media/image17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50.png"/><Relationship Id="rId5" Type="http://schemas.openxmlformats.org/officeDocument/2006/relationships/image" Target="../media/image150.png"/><Relationship Id="rId15" Type="http://schemas.openxmlformats.org/officeDocument/2006/relationships/image" Target="../media/image29.png"/><Relationship Id="rId10" Type="http://schemas.openxmlformats.org/officeDocument/2006/relationships/image" Target="../media/image240.png"/><Relationship Id="rId4" Type="http://schemas.openxmlformats.org/officeDocument/2006/relationships/image" Target="../media/image142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0.png"/><Relationship Id="rId3" Type="http://schemas.openxmlformats.org/officeDocument/2006/relationships/image" Target="../media/image132.png"/><Relationship Id="rId7" Type="http://schemas.openxmlformats.org/officeDocument/2006/relationships/image" Target="../media/image17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50.png"/><Relationship Id="rId5" Type="http://schemas.openxmlformats.org/officeDocument/2006/relationships/image" Target="../media/image150.png"/><Relationship Id="rId15" Type="http://schemas.openxmlformats.org/officeDocument/2006/relationships/image" Target="../media/image29.png"/><Relationship Id="rId10" Type="http://schemas.openxmlformats.org/officeDocument/2006/relationships/image" Target="../media/image240.png"/><Relationship Id="rId4" Type="http://schemas.openxmlformats.org/officeDocument/2006/relationships/image" Target="../media/image142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png"/><Relationship Id="rId18" Type="http://schemas.openxmlformats.org/officeDocument/2006/relationships/image" Target="../media/image250.png"/><Relationship Id="rId3" Type="http://schemas.openxmlformats.org/officeDocument/2006/relationships/image" Target="../media/image132.png"/><Relationship Id="rId21" Type="http://schemas.openxmlformats.org/officeDocument/2006/relationships/image" Target="../media/image280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17" Type="http://schemas.openxmlformats.org/officeDocument/2006/relationships/image" Target="../media/image24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0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32.png"/><Relationship Id="rId5" Type="http://schemas.openxmlformats.org/officeDocument/2006/relationships/image" Target="../media/image150.png"/><Relationship Id="rId15" Type="http://schemas.openxmlformats.org/officeDocument/2006/relationships/image" Target="../media/image2.png"/><Relationship Id="rId10" Type="http://schemas.openxmlformats.org/officeDocument/2006/relationships/image" Target="../media/image31.png"/><Relationship Id="rId19" Type="http://schemas.openxmlformats.org/officeDocument/2006/relationships/image" Target="../media/image260.png"/><Relationship Id="rId4" Type="http://schemas.openxmlformats.org/officeDocument/2006/relationships/image" Target="../media/image14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png"/><Relationship Id="rId18" Type="http://schemas.openxmlformats.org/officeDocument/2006/relationships/image" Target="../media/image250.png"/><Relationship Id="rId3" Type="http://schemas.openxmlformats.org/officeDocument/2006/relationships/image" Target="../media/image132.png"/><Relationship Id="rId21" Type="http://schemas.openxmlformats.org/officeDocument/2006/relationships/image" Target="../media/image280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17" Type="http://schemas.openxmlformats.org/officeDocument/2006/relationships/image" Target="../media/image24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0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32.png"/><Relationship Id="rId5" Type="http://schemas.openxmlformats.org/officeDocument/2006/relationships/image" Target="../media/image150.png"/><Relationship Id="rId15" Type="http://schemas.openxmlformats.org/officeDocument/2006/relationships/image" Target="../media/image2.png"/><Relationship Id="rId10" Type="http://schemas.openxmlformats.org/officeDocument/2006/relationships/image" Target="../media/image31.png"/><Relationship Id="rId19" Type="http://schemas.openxmlformats.org/officeDocument/2006/relationships/image" Target="../media/image260.png"/><Relationship Id="rId4" Type="http://schemas.openxmlformats.org/officeDocument/2006/relationships/image" Target="../media/image14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png"/><Relationship Id="rId18" Type="http://schemas.openxmlformats.org/officeDocument/2006/relationships/image" Target="../media/image250.png"/><Relationship Id="rId3" Type="http://schemas.openxmlformats.org/officeDocument/2006/relationships/image" Target="../media/image132.png"/><Relationship Id="rId21" Type="http://schemas.openxmlformats.org/officeDocument/2006/relationships/image" Target="../media/image280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17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0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32.png"/><Relationship Id="rId5" Type="http://schemas.openxmlformats.org/officeDocument/2006/relationships/image" Target="../media/image150.png"/><Relationship Id="rId15" Type="http://schemas.openxmlformats.org/officeDocument/2006/relationships/image" Target="../media/image2.png"/><Relationship Id="rId23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260.png"/><Relationship Id="rId4" Type="http://schemas.openxmlformats.org/officeDocument/2006/relationships/image" Target="../media/image14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png"/><Relationship Id="rId18" Type="http://schemas.openxmlformats.org/officeDocument/2006/relationships/image" Target="../media/image250.png"/><Relationship Id="rId3" Type="http://schemas.openxmlformats.org/officeDocument/2006/relationships/image" Target="../media/image132.png"/><Relationship Id="rId21" Type="http://schemas.openxmlformats.org/officeDocument/2006/relationships/image" Target="../media/image280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17" Type="http://schemas.openxmlformats.org/officeDocument/2006/relationships/image" Target="../media/image24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3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32.png"/><Relationship Id="rId5" Type="http://schemas.openxmlformats.org/officeDocument/2006/relationships/image" Target="../media/image150.png"/><Relationship Id="rId15" Type="http://schemas.openxmlformats.org/officeDocument/2006/relationships/image" Target="../media/image2.png"/><Relationship Id="rId10" Type="http://schemas.openxmlformats.org/officeDocument/2006/relationships/image" Target="../media/image31.png"/><Relationship Id="rId19" Type="http://schemas.openxmlformats.org/officeDocument/2006/relationships/image" Target="../media/image260.png"/><Relationship Id="rId4" Type="http://schemas.openxmlformats.org/officeDocument/2006/relationships/image" Target="../media/image14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.png"/><Relationship Id="rId4" Type="http://schemas.openxmlformats.org/officeDocument/2006/relationships/image" Target="../media/image360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32.png"/><Relationship Id="rId21" Type="http://schemas.openxmlformats.org/officeDocument/2006/relationships/image" Target="../media/image46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40.png"/><Relationship Id="rId5" Type="http://schemas.openxmlformats.org/officeDocument/2006/relationships/image" Target="../media/image150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4" Type="http://schemas.openxmlformats.org/officeDocument/2006/relationships/image" Target="../media/image360.png"/><Relationship Id="rId9" Type="http://schemas.openxmlformats.org/officeDocument/2006/relationships/image" Target="../media/image2.png"/><Relationship Id="rId2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46.png"/><Relationship Id="rId3" Type="http://schemas.openxmlformats.org/officeDocument/2006/relationships/image" Target="../media/image132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5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24" Type="http://schemas.openxmlformats.org/officeDocument/2006/relationships/image" Target="../media/image40.png"/><Relationship Id="rId5" Type="http://schemas.openxmlformats.org/officeDocument/2006/relationships/image" Target="../media/image150.png"/><Relationship Id="rId15" Type="http://schemas.openxmlformats.org/officeDocument/2006/relationships/image" Target="../media/image44.png"/><Relationship Id="rId23" Type="http://schemas.openxmlformats.org/officeDocument/2006/relationships/image" Target="../media/image49.png"/><Relationship Id="rId10" Type="http://schemas.openxmlformats.org/officeDocument/2006/relationships/image" Target="../media/image39.png"/><Relationship Id="rId4" Type="http://schemas.openxmlformats.org/officeDocument/2006/relationships/image" Target="../media/image360.png"/><Relationship Id="rId9" Type="http://schemas.openxmlformats.org/officeDocument/2006/relationships/image" Target="../media/image2.png"/><Relationship Id="rId22" Type="http://schemas.openxmlformats.org/officeDocument/2006/relationships/image" Target="../media/image52.png"/><Relationship Id="rId27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0.png"/><Relationship Id="rId3" Type="http://schemas.openxmlformats.org/officeDocument/2006/relationships/image" Target="../media/image132.png"/><Relationship Id="rId21" Type="http://schemas.openxmlformats.org/officeDocument/2006/relationships/image" Target="../media/image55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5" Type="http://schemas.openxmlformats.org/officeDocument/2006/relationships/image" Target="../media/image480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5.png"/><Relationship Id="rId20" Type="http://schemas.openxmlformats.org/officeDocument/2006/relationships/image" Target="../media/image54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24" Type="http://schemas.openxmlformats.org/officeDocument/2006/relationships/image" Target="../media/image58.png"/><Relationship Id="rId32" Type="http://schemas.openxmlformats.org/officeDocument/2006/relationships/image" Target="../media/image43.png"/><Relationship Id="rId5" Type="http://schemas.openxmlformats.org/officeDocument/2006/relationships/image" Target="../media/image150.png"/><Relationship Id="rId15" Type="http://schemas.openxmlformats.org/officeDocument/2006/relationships/image" Target="../media/image44.png"/><Relationship Id="rId23" Type="http://schemas.openxmlformats.org/officeDocument/2006/relationships/image" Target="../media/image57.png"/><Relationship Id="rId28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53.png"/><Relationship Id="rId31" Type="http://schemas.openxmlformats.org/officeDocument/2006/relationships/image" Target="../media/image40.png"/><Relationship Id="rId4" Type="http://schemas.openxmlformats.org/officeDocument/2006/relationships/image" Target="../media/image360.png"/><Relationship Id="rId9" Type="http://schemas.openxmlformats.org/officeDocument/2006/relationships/image" Target="../media/image2.png"/><Relationship Id="rId22" Type="http://schemas.openxmlformats.org/officeDocument/2006/relationships/image" Target="../media/image56.png"/><Relationship Id="rId27" Type="http://schemas.openxmlformats.org/officeDocument/2006/relationships/image" Target="../media/image51.png"/><Relationship Id="rId30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0.png"/><Relationship Id="rId39" Type="http://schemas.openxmlformats.org/officeDocument/2006/relationships/image" Target="../media/image70.png"/><Relationship Id="rId21" Type="http://schemas.openxmlformats.org/officeDocument/2006/relationships/image" Target="../media/image55.png"/><Relationship Id="rId34" Type="http://schemas.openxmlformats.org/officeDocument/2006/relationships/image" Target="../media/image65.png"/><Relationship Id="rId42" Type="http://schemas.openxmlformats.org/officeDocument/2006/relationships/image" Target="../media/image7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5.png"/><Relationship Id="rId20" Type="http://schemas.openxmlformats.org/officeDocument/2006/relationships/image" Target="../media/image54.png"/><Relationship Id="rId29" Type="http://schemas.openxmlformats.org/officeDocument/2006/relationships/image" Target="../media/image60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24" Type="http://schemas.openxmlformats.org/officeDocument/2006/relationships/image" Target="../media/image58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49.png"/><Relationship Id="rId45" Type="http://schemas.openxmlformats.org/officeDocument/2006/relationships/image" Target="../media/image46.png"/><Relationship Id="rId5" Type="http://schemas.openxmlformats.org/officeDocument/2006/relationships/image" Target="../media/image150.png"/><Relationship Id="rId15" Type="http://schemas.openxmlformats.org/officeDocument/2006/relationships/image" Target="../media/image44.png"/><Relationship Id="rId23" Type="http://schemas.openxmlformats.org/officeDocument/2006/relationships/image" Target="../media/image57.png"/><Relationship Id="rId28" Type="http://schemas.openxmlformats.org/officeDocument/2006/relationships/image" Target="../media/image52.png"/><Relationship Id="rId36" Type="http://schemas.openxmlformats.org/officeDocument/2006/relationships/image" Target="../media/image67.png"/><Relationship Id="rId10" Type="http://schemas.openxmlformats.org/officeDocument/2006/relationships/image" Target="../media/image39.png"/><Relationship Id="rId19" Type="http://schemas.openxmlformats.org/officeDocument/2006/relationships/image" Target="../media/image53.png"/><Relationship Id="rId31" Type="http://schemas.openxmlformats.org/officeDocument/2006/relationships/image" Target="../media/image62.png"/><Relationship Id="rId44" Type="http://schemas.openxmlformats.org/officeDocument/2006/relationships/image" Target="../media/image43.png"/><Relationship Id="rId4" Type="http://schemas.openxmlformats.org/officeDocument/2006/relationships/image" Target="../media/image360.png"/><Relationship Id="rId9" Type="http://schemas.openxmlformats.org/officeDocument/2006/relationships/image" Target="../media/image2.png"/><Relationship Id="rId22" Type="http://schemas.openxmlformats.org/officeDocument/2006/relationships/image" Target="../media/image56.png"/><Relationship Id="rId27" Type="http://schemas.openxmlformats.org/officeDocument/2006/relationships/image" Target="../media/image51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40.png"/><Relationship Id="rId8" Type="http://schemas.openxmlformats.org/officeDocument/2006/relationships/image" Target="../media/image180.png"/><Relationship Id="rId3" Type="http://schemas.openxmlformats.org/officeDocument/2006/relationships/image" Target="../media/image132.png"/><Relationship Id="rId12" Type="http://schemas.openxmlformats.org/officeDocument/2006/relationships/image" Target="../media/image41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72.png"/><Relationship Id="rId4" Type="http://schemas.openxmlformats.org/officeDocument/2006/relationships/image" Target="../media/image360.png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0.png"/><Relationship Id="rId39" Type="http://schemas.openxmlformats.org/officeDocument/2006/relationships/image" Target="../media/image70.png"/><Relationship Id="rId21" Type="http://schemas.openxmlformats.org/officeDocument/2006/relationships/image" Target="../media/image55.png"/><Relationship Id="rId34" Type="http://schemas.openxmlformats.org/officeDocument/2006/relationships/image" Target="../media/image65.png"/><Relationship Id="rId42" Type="http://schemas.openxmlformats.org/officeDocument/2006/relationships/image" Target="../media/image7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5.png"/><Relationship Id="rId20" Type="http://schemas.openxmlformats.org/officeDocument/2006/relationships/image" Target="../media/image54.png"/><Relationship Id="rId29" Type="http://schemas.openxmlformats.org/officeDocument/2006/relationships/image" Target="../media/image60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400.png"/><Relationship Id="rId24" Type="http://schemas.openxmlformats.org/officeDocument/2006/relationships/image" Target="../media/image58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49.png"/><Relationship Id="rId5" Type="http://schemas.openxmlformats.org/officeDocument/2006/relationships/image" Target="../media/image150.png"/><Relationship Id="rId15" Type="http://schemas.openxmlformats.org/officeDocument/2006/relationships/image" Target="../media/image44.png"/><Relationship Id="rId23" Type="http://schemas.openxmlformats.org/officeDocument/2006/relationships/image" Target="../media/image57.png"/><Relationship Id="rId28" Type="http://schemas.openxmlformats.org/officeDocument/2006/relationships/image" Target="../media/image52.png"/><Relationship Id="rId36" Type="http://schemas.openxmlformats.org/officeDocument/2006/relationships/image" Target="../media/image67.png"/><Relationship Id="rId10" Type="http://schemas.openxmlformats.org/officeDocument/2006/relationships/image" Target="../media/image39.png"/><Relationship Id="rId19" Type="http://schemas.openxmlformats.org/officeDocument/2006/relationships/image" Target="../media/image53.png"/><Relationship Id="rId31" Type="http://schemas.openxmlformats.org/officeDocument/2006/relationships/image" Target="../media/image62.png"/><Relationship Id="rId4" Type="http://schemas.openxmlformats.org/officeDocument/2006/relationships/image" Target="../media/image360.png"/><Relationship Id="rId9" Type="http://schemas.openxmlformats.org/officeDocument/2006/relationships/image" Target="../media/image2.png"/><Relationship Id="rId14" Type="http://schemas.openxmlformats.org/officeDocument/2006/relationships/image" Target="../media/image430.png"/><Relationship Id="rId22" Type="http://schemas.openxmlformats.org/officeDocument/2006/relationships/image" Target="../media/image56.png"/><Relationship Id="rId27" Type="http://schemas.openxmlformats.org/officeDocument/2006/relationships/image" Target="../media/image51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image" Target="../media/image180.png"/><Relationship Id="rId3" Type="http://schemas.openxmlformats.org/officeDocument/2006/relationships/image" Target="../media/image132.png"/><Relationship Id="rId12" Type="http://schemas.openxmlformats.org/officeDocument/2006/relationships/image" Target="../media/image41.png"/><Relationship Id="rId17" Type="http://schemas.openxmlformats.org/officeDocument/2006/relationships/image" Target="../media/image460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9" Type="http://schemas.openxmlformats.org/officeDocument/2006/relationships/image" Target="../media/image108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42" Type="http://schemas.openxmlformats.org/officeDocument/2006/relationships/image" Target="../media/image104.png"/><Relationship Id="rId47" Type="http://schemas.openxmlformats.org/officeDocument/2006/relationships/image" Target="../media/image116.png"/><Relationship Id="rId50" Type="http://schemas.openxmlformats.org/officeDocument/2006/relationships/image" Target="../media/image11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5.png"/><Relationship Id="rId29" Type="http://schemas.openxmlformats.org/officeDocument/2006/relationships/image" Target="../media/image94.png"/><Relationship Id="rId11" Type="http://schemas.openxmlformats.org/officeDocument/2006/relationships/image" Target="../media/image78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40" Type="http://schemas.openxmlformats.org/officeDocument/2006/relationships/image" Target="../media/image102.png"/><Relationship Id="rId45" Type="http://schemas.openxmlformats.org/officeDocument/2006/relationships/image" Target="../media/image114.png"/><Relationship Id="rId5" Type="http://schemas.openxmlformats.org/officeDocument/2006/relationships/image" Target="../media/image730.png"/><Relationship Id="rId15" Type="http://schemas.openxmlformats.org/officeDocument/2006/relationships/image" Target="../media/image82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49" Type="http://schemas.openxmlformats.org/officeDocument/2006/relationships/image" Target="../media/image118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96.png"/><Relationship Id="rId44" Type="http://schemas.openxmlformats.org/officeDocument/2006/relationships/image" Target="../media/image109.png"/><Relationship Id="rId52" Type="http://schemas.openxmlformats.org/officeDocument/2006/relationships/image" Target="../media/image117.png"/><Relationship Id="rId4" Type="http://schemas.openxmlformats.org/officeDocument/2006/relationships/image" Target="../media/image2.png"/><Relationship Id="rId9" Type="http://schemas.openxmlformats.org/officeDocument/2006/relationships/image" Target="../media/image76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84.png"/><Relationship Id="rId30" Type="http://schemas.openxmlformats.org/officeDocument/2006/relationships/image" Target="../media/image99.png"/><Relationship Id="rId35" Type="http://schemas.openxmlformats.org/officeDocument/2006/relationships/image" Target="../media/image100.png"/><Relationship Id="rId43" Type="http://schemas.openxmlformats.org/officeDocument/2006/relationships/image" Target="../media/image112.png"/><Relationship Id="rId48" Type="http://schemas.openxmlformats.org/officeDocument/2006/relationships/image" Target="../media/image113.png"/><Relationship Id="rId8" Type="http://schemas.openxmlformats.org/officeDocument/2006/relationships/image" Target="../media/image77.png"/><Relationship Id="rId51" Type="http://schemas.openxmlformats.org/officeDocument/2006/relationships/image" Target="../media/image115.png"/><Relationship Id="rId3" Type="http://schemas.openxmlformats.org/officeDocument/2006/relationships/image" Target="../media/image73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33" Type="http://schemas.openxmlformats.org/officeDocument/2006/relationships/image" Target="../media/image98.png"/><Relationship Id="rId38" Type="http://schemas.openxmlformats.org/officeDocument/2006/relationships/image" Target="../media/image107.png"/><Relationship Id="rId46" Type="http://schemas.openxmlformats.org/officeDocument/2006/relationships/image" Target="../media/image111.png"/><Relationship Id="rId20" Type="http://schemas.openxmlformats.org/officeDocument/2006/relationships/image" Target="../media/image89.png"/><Relationship Id="rId41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lah@cryptopro.r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2.png"/><Relationship Id="rId3" Type="http://schemas.openxmlformats.org/officeDocument/2006/relationships/image" Target="../media/image128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7.png"/><Relationship Id="rId5" Type="http://schemas.openxmlformats.org/officeDocument/2006/relationships/image" Target="../media/image130.png"/><Relationship Id="rId10" Type="http://schemas.openxmlformats.org/officeDocument/2006/relationships/image" Target="../media/image136.png"/><Relationship Id="rId4" Type="http://schemas.openxmlformats.org/officeDocument/2006/relationships/image" Target="../media/image129.png"/><Relationship Id="rId9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2.png"/><Relationship Id="rId3" Type="http://schemas.openxmlformats.org/officeDocument/2006/relationships/image" Target="../media/image128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7.png"/><Relationship Id="rId5" Type="http://schemas.openxmlformats.org/officeDocument/2006/relationships/image" Target="../media/image130.png"/><Relationship Id="rId10" Type="http://schemas.openxmlformats.org/officeDocument/2006/relationships/image" Target="../media/image136.png"/><Relationship Id="rId4" Type="http://schemas.openxmlformats.org/officeDocument/2006/relationships/image" Target="../media/image129.png"/><Relationship Id="rId9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39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0.png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08818"/>
            <a:ext cx="12192000" cy="3048809"/>
          </a:xfrm>
          <a:solidFill>
            <a:srgbClr val="FF1635"/>
          </a:solidFill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+mn-lt"/>
              </a:rPr>
              <a:t>sMGM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n-lt"/>
              </a:rPr>
              <a:t>parameterizable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AEAD-mode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9013" y="4073939"/>
            <a:ext cx="8673981" cy="933986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Bozhko A.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Akhmetzyanova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L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.,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Alekseev E., Babueva A.,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Smyshlyaev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S.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+mj-lt"/>
              </a:rPr>
              <a:t>CryptoPro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LLC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0200623" y="6384244"/>
            <a:ext cx="1757063" cy="392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+mj-lt"/>
              </a:rPr>
              <a:t>CTCrypt’20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22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3" y="5753102"/>
            <a:ext cx="1785489" cy="12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8010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Framework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10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r="33930"/>
          <a:stretch/>
        </p:blipFill>
        <p:spPr>
          <a:xfrm>
            <a:off x="6417255" y="1977784"/>
            <a:ext cx="1292147" cy="44215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r="6209"/>
          <a:stretch/>
        </p:blipFill>
        <p:spPr>
          <a:xfrm>
            <a:off x="8884294" y="1422024"/>
            <a:ext cx="2362762" cy="26707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4275350"/>
            <a:ext cx="3986866" cy="2242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1" y="480108"/>
            <a:ext cx="609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Parametrization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4497" y="437252"/>
            <a:ext cx="44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96000" y="1076960"/>
            <a:ext cx="0" cy="5781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77">
            <a:off x="770348" y="3930477"/>
            <a:ext cx="3326291" cy="21337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6" y="1382125"/>
            <a:ext cx="4183512" cy="343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/>
          <a:stretch/>
        </p:blipFill>
        <p:spPr>
          <a:xfrm rot="21194665">
            <a:off x="2640695" y="3940459"/>
            <a:ext cx="3396006" cy="120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11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8010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Framework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11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r="33930"/>
          <a:stretch/>
        </p:blipFill>
        <p:spPr>
          <a:xfrm>
            <a:off x="6417255" y="1977784"/>
            <a:ext cx="1292147" cy="44215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r="6209"/>
          <a:stretch/>
        </p:blipFill>
        <p:spPr>
          <a:xfrm>
            <a:off x="8884294" y="1422024"/>
            <a:ext cx="2362762" cy="26707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4275350"/>
            <a:ext cx="3986866" cy="2242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1" y="480108"/>
            <a:ext cx="609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Parametrization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4497" y="437252"/>
            <a:ext cx="44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96000" y="1076960"/>
            <a:ext cx="0" cy="5781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1059034">
            <a:off x="6222303" y="1323709"/>
            <a:ext cx="313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 me scheme with four legs!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77">
            <a:off x="770348" y="3930477"/>
            <a:ext cx="3326291" cy="21337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6" y="1382125"/>
            <a:ext cx="4183512" cy="343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/>
          <a:stretch/>
        </p:blipFill>
        <p:spPr>
          <a:xfrm rot="21194665">
            <a:off x="2640695" y="3940459"/>
            <a:ext cx="3396006" cy="120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олилиния 23"/>
          <p:cNvSpPr/>
          <p:nvPr/>
        </p:nvSpPr>
        <p:spPr>
          <a:xfrm rot="20938819" flipH="1">
            <a:off x="8589963" y="1355526"/>
            <a:ext cx="2787923" cy="2993960"/>
          </a:xfrm>
          <a:custGeom>
            <a:avLst/>
            <a:gdLst>
              <a:gd name="connsiteX0" fmla="*/ 28025 w 2292216"/>
              <a:gd name="connsiteY0" fmla="*/ 559040 h 3129201"/>
              <a:gd name="connsiteX1" fmla="*/ 224579 w 2292216"/>
              <a:gd name="connsiteY1" fmla="*/ 114659 h 3129201"/>
              <a:gd name="connsiteX2" fmla="*/ 1044975 w 2292216"/>
              <a:gd name="connsiteY2" fmla="*/ 3564 h 3129201"/>
              <a:gd name="connsiteX3" fmla="*/ 1797005 w 2292216"/>
              <a:gd name="connsiteY3" fmla="*/ 97567 h 3129201"/>
              <a:gd name="connsiteX4" fmla="*/ 2147382 w 2292216"/>
              <a:gd name="connsiteY4" fmla="*/ 721410 h 3129201"/>
              <a:gd name="connsiteX5" fmla="*/ 2215749 w 2292216"/>
              <a:gd name="connsiteY5" fmla="*/ 2635668 h 3129201"/>
              <a:gd name="connsiteX6" fmla="*/ 1087704 w 2292216"/>
              <a:gd name="connsiteY6" fmla="*/ 3071504 h 3129201"/>
              <a:gd name="connsiteX7" fmla="*/ 122029 w 2292216"/>
              <a:gd name="connsiteY7" fmla="*/ 2840767 h 3129201"/>
              <a:gd name="connsiteX8" fmla="*/ 28025 w 2292216"/>
              <a:gd name="connsiteY8" fmla="*/ 559040 h 3129201"/>
              <a:gd name="connsiteX0" fmla="*/ 28025 w 2357736"/>
              <a:gd name="connsiteY0" fmla="*/ 559363 h 3129524"/>
              <a:gd name="connsiteX1" fmla="*/ 224579 w 2357736"/>
              <a:gd name="connsiteY1" fmla="*/ 114982 h 3129524"/>
              <a:gd name="connsiteX2" fmla="*/ 1044975 w 2357736"/>
              <a:gd name="connsiteY2" fmla="*/ 3887 h 3129524"/>
              <a:gd name="connsiteX3" fmla="*/ 1797005 w 2357736"/>
              <a:gd name="connsiteY3" fmla="*/ 97890 h 3129524"/>
              <a:gd name="connsiteX4" fmla="*/ 2295797 w 2357736"/>
              <a:gd name="connsiteY4" fmla="*/ 731561 h 3129524"/>
              <a:gd name="connsiteX5" fmla="*/ 2215749 w 2357736"/>
              <a:gd name="connsiteY5" fmla="*/ 2635991 h 3129524"/>
              <a:gd name="connsiteX6" fmla="*/ 1087704 w 2357736"/>
              <a:gd name="connsiteY6" fmla="*/ 3071827 h 3129524"/>
              <a:gd name="connsiteX7" fmla="*/ 122029 w 2357736"/>
              <a:gd name="connsiteY7" fmla="*/ 2841090 h 3129524"/>
              <a:gd name="connsiteX8" fmla="*/ 28025 w 2357736"/>
              <a:gd name="connsiteY8" fmla="*/ 559363 h 3129524"/>
              <a:gd name="connsiteX0" fmla="*/ 28025 w 2341721"/>
              <a:gd name="connsiteY0" fmla="*/ 562792 h 3132953"/>
              <a:gd name="connsiteX1" fmla="*/ 224579 w 2341721"/>
              <a:gd name="connsiteY1" fmla="*/ 118411 h 3132953"/>
              <a:gd name="connsiteX2" fmla="*/ 1044975 w 2341721"/>
              <a:gd name="connsiteY2" fmla="*/ 7316 h 3132953"/>
              <a:gd name="connsiteX3" fmla="*/ 2049860 w 2341721"/>
              <a:gd name="connsiteY3" fmla="*/ 91491 h 3132953"/>
              <a:gd name="connsiteX4" fmla="*/ 2295797 w 2341721"/>
              <a:gd name="connsiteY4" fmla="*/ 734990 h 3132953"/>
              <a:gd name="connsiteX5" fmla="*/ 2215749 w 2341721"/>
              <a:gd name="connsiteY5" fmla="*/ 2639420 h 3132953"/>
              <a:gd name="connsiteX6" fmla="*/ 1087704 w 2341721"/>
              <a:gd name="connsiteY6" fmla="*/ 3075256 h 3132953"/>
              <a:gd name="connsiteX7" fmla="*/ 122029 w 2341721"/>
              <a:gd name="connsiteY7" fmla="*/ 2844519 h 3132953"/>
              <a:gd name="connsiteX8" fmla="*/ 28025 w 2341721"/>
              <a:gd name="connsiteY8" fmla="*/ 562792 h 3132953"/>
              <a:gd name="connsiteX0" fmla="*/ 28025 w 2329585"/>
              <a:gd name="connsiteY0" fmla="*/ 562792 h 3132953"/>
              <a:gd name="connsiteX1" fmla="*/ 224579 w 2329585"/>
              <a:gd name="connsiteY1" fmla="*/ 118411 h 3132953"/>
              <a:gd name="connsiteX2" fmla="*/ 1044975 w 2329585"/>
              <a:gd name="connsiteY2" fmla="*/ 7316 h 3132953"/>
              <a:gd name="connsiteX3" fmla="*/ 2049860 w 2329585"/>
              <a:gd name="connsiteY3" fmla="*/ 91491 h 3132953"/>
              <a:gd name="connsiteX4" fmla="*/ 2295797 w 2329585"/>
              <a:gd name="connsiteY4" fmla="*/ 734990 h 3132953"/>
              <a:gd name="connsiteX5" fmla="*/ 2193762 w 2329585"/>
              <a:gd name="connsiteY5" fmla="*/ 2894932 h 3132953"/>
              <a:gd name="connsiteX6" fmla="*/ 1087704 w 2329585"/>
              <a:gd name="connsiteY6" fmla="*/ 3075256 h 3132953"/>
              <a:gd name="connsiteX7" fmla="*/ 122029 w 2329585"/>
              <a:gd name="connsiteY7" fmla="*/ 2844519 h 3132953"/>
              <a:gd name="connsiteX8" fmla="*/ 28025 w 2329585"/>
              <a:gd name="connsiteY8" fmla="*/ 562792 h 3132953"/>
              <a:gd name="connsiteX0" fmla="*/ 26046 w 2327606"/>
              <a:gd name="connsiteY0" fmla="*/ 562792 h 3200124"/>
              <a:gd name="connsiteX1" fmla="*/ 222600 w 2327606"/>
              <a:gd name="connsiteY1" fmla="*/ 118411 h 3200124"/>
              <a:gd name="connsiteX2" fmla="*/ 1042996 w 2327606"/>
              <a:gd name="connsiteY2" fmla="*/ 7316 h 3200124"/>
              <a:gd name="connsiteX3" fmla="*/ 2047881 w 2327606"/>
              <a:gd name="connsiteY3" fmla="*/ 91491 h 3200124"/>
              <a:gd name="connsiteX4" fmla="*/ 2293818 w 2327606"/>
              <a:gd name="connsiteY4" fmla="*/ 734990 h 3200124"/>
              <a:gd name="connsiteX5" fmla="*/ 2191783 w 2327606"/>
              <a:gd name="connsiteY5" fmla="*/ 2894932 h 3200124"/>
              <a:gd name="connsiteX6" fmla="*/ 1085725 w 2327606"/>
              <a:gd name="connsiteY6" fmla="*/ 3173530 h 3200124"/>
              <a:gd name="connsiteX7" fmla="*/ 120050 w 2327606"/>
              <a:gd name="connsiteY7" fmla="*/ 2844519 h 3200124"/>
              <a:gd name="connsiteX8" fmla="*/ 26046 w 2327606"/>
              <a:gd name="connsiteY8" fmla="*/ 562792 h 3200124"/>
              <a:gd name="connsiteX0" fmla="*/ 22038 w 2334591"/>
              <a:gd name="connsiteY0" fmla="*/ 906750 h 3189678"/>
              <a:gd name="connsiteX1" fmla="*/ 229585 w 2334591"/>
              <a:gd name="connsiteY1" fmla="*/ 118411 h 3189678"/>
              <a:gd name="connsiteX2" fmla="*/ 1049981 w 2334591"/>
              <a:gd name="connsiteY2" fmla="*/ 7316 h 3189678"/>
              <a:gd name="connsiteX3" fmla="*/ 2054866 w 2334591"/>
              <a:gd name="connsiteY3" fmla="*/ 91491 h 3189678"/>
              <a:gd name="connsiteX4" fmla="*/ 2300803 w 2334591"/>
              <a:gd name="connsiteY4" fmla="*/ 734990 h 3189678"/>
              <a:gd name="connsiteX5" fmla="*/ 2198768 w 2334591"/>
              <a:gd name="connsiteY5" fmla="*/ 2894932 h 3189678"/>
              <a:gd name="connsiteX6" fmla="*/ 1092710 w 2334591"/>
              <a:gd name="connsiteY6" fmla="*/ 3173530 h 3189678"/>
              <a:gd name="connsiteX7" fmla="*/ 127035 w 2334591"/>
              <a:gd name="connsiteY7" fmla="*/ 2844519 h 3189678"/>
              <a:gd name="connsiteX8" fmla="*/ 22038 w 2334591"/>
              <a:gd name="connsiteY8" fmla="*/ 906750 h 31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4591" h="3189678">
                <a:moveTo>
                  <a:pt x="22038" y="906750"/>
                </a:moveTo>
                <a:cubicBezTo>
                  <a:pt x="39130" y="452399"/>
                  <a:pt x="58261" y="268316"/>
                  <a:pt x="229585" y="118411"/>
                </a:cubicBezTo>
                <a:cubicBezTo>
                  <a:pt x="400909" y="-31494"/>
                  <a:pt x="745768" y="11803"/>
                  <a:pt x="1049981" y="7316"/>
                </a:cubicBezTo>
                <a:cubicBezTo>
                  <a:pt x="1354194" y="2829"/>
                  <a:pt x="1846396" y="-29788"/>
                  <a:pt x="2054866" y="91491"/>
                </a:cubicBezTo>
                <a:cubicBezTo>
                  <a:pt x="2263336" y="212770"/>
                  <a:pt x="2276819" y="267750"/>
                  <a:pt x="2300803" y="734990"/>
                </a:cubicBezTo>
                <a:cubicBezTo>
                  <a:pt x="2324787" y="1202230"/>
                  <a:pt x="2400117" y="2488509"/>
                  <a:pt x="2198768" y="2894932"/>
                </a:cubicBezTo>
                <a:cubicBezTo>
                  <a:pt x="1997419" y="3301355"/>
                  <a:pt x="1441663" y="3139347"/>
                  <a:pt x="1092710" y="3173530"/>
                </a:cubicBezTo>
                <a:cubicBezTo>
                  <a:pt x="743757" y="3207713"/>
                  <a:pt x="305480" y="3222316"/>
                  <a:pt x="127035" y="2844519"/>
                </a:cubicBezTo>
                <a:cubicBezTo>
                  <a:pt x="-51410" y="2466722"/>
                  <a:pt x="4946" y="1361101"/>
                  <a:pt x="22038" y="9067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войные круглые скобки 16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352" y="3029717"/>
            <a:ext cx="5794846" cy="31983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96018" y="2172679"/>
            <a:ext cx="12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Parameters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" name="Объект 2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12</a:t>
            </a:fld>
            <a:endParaRPr lang="ru-RU" dirty="0"/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6510046" y="-663053"/>
            <a:ext cx="295858" cy="5486400"/>
          </a:xfrm>
          <a:prstGeom prst="rightBrace">
            <a:avLst>
              <a:gd name="adj1" fmla="val 111355"/>
              <a:gd name="adj2" fmla="val 48776"/>
            </a:avLst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7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2" y="3029717"/>
            <a:ext cx="5794846" cy="3198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войные круглые скобки 16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5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6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7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8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9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олилиния 7"/>
          <p:cNvSpPr/>
          <p:nvPr/>
        </p:nvSpPr>
        <p:spPr>
          <a:xfrm>
            <a:off x="756981" y="2681885"/>
            <a:ext cx="6055217" cy="3386456"/>
          </a:xfrm>
          <a:custGeom>
            <a:avLst/>
            <a:gdLst>
              <a:gd name="connsiteX0" fmla="*/ 491173 w 6213015"/>
              <a:gd name="connsiteY0" fmla="*/ 271843 h 3386456"/>
              <a:gd name="connsiteX1" fmla="*/ 5148898 w 6213015"/>
              <a:gd name="connsiteY1" fmla="*/ 281368 h 3386456"/>
              <a:gd name="connsiteX2" fmla="*/ 6120448 w 6213015"/>
              <a:gd name="connsiteY2" fmla="*/ 1643443 h 3386456"/>
              <a:gd name="connsiteX3" fmla="*/ 3558223 w 6213015"/>
              <a:gd name="connsiteY3" fmla="*/ 1843468 h 3386456"/>
              <a:gd name="connsiteX4" fmla="*/ 3177223 w 6213015"/>
              <a:gd name="connsiteY4" fmla="*/ 2986468 h 3386456"/>
              <a:gd name="connsiteX5" fmla="*/ 443548 w 6213015"/>
              <a:gd name="connsiteY5" fmla="*/ 3186493 h 3386456"/>
              <a:gd name="connsiteX6" fmla="*/ 491173 w 6213015"/>
              <a:gd name="connsiteY6" fmla="*/ 271843 h 33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3015" h="3386456">
                <a:moveTo>
                  <a:pt x="491173" y="271843"/>
                </a:moveTo>
                <a:cubicBezTo>
                  <a:pt x="1275398" y="-212344"/>
                  <a:pt x="4210686" y="52768"/>
                  <a:pt x="5148898" y="281368"/>
                </a:cubicBezTo>
                <a:cubicBezTo>
                  <a:pt x="6087111" y="509968"/>
                  <a:pt x="6385560" y="1383093"/>
                  <a:pt x="6120448" y="1643443"/>
                </a:cubicBezTo>
                <a:cubicBezTo>
                  <a:pt x="5855336" y="1903793"/>
                  <a:pt x="4048760" y="1619631"/>
                  <a:pt x="3558223" y="1843468"/>
                </a:cubicBezTo>
                <a:cubicBezTo>
                  <a:pt x="3067686" y="2067305"/>
                  <a:pt x="3696335" y="2762631"/>
                  <a:pt x="3177223" y="2986468"/>
                </a:cubicBezTo>
                <a:cubicBezTo>
                  <a:pt x="2658111" y="3210305"/>
                  <a:pt x="894398" y="3640518"/>
                  <a:pt x="443548" y="3186493"/>
                </a:cubicBezTo>
                <a:cubicBezTo>
                  <a:pt x="-7302" y="2732468"/>
                  <a:pt x="-293052" y="756030"/>
                  <a:pt x="491173" y="271843"/>
                </a:cubicBezTo>
                <a:close/>
              </a:path>
            </a:pathLst>
          </a:custGeom>
          <a:noFill/>
          <a:ln w="28575">
            <a:solidFill>
              <a:srgbClr val="FF16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96018" y="2172679"/>
            <a:ext cx="12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Parameters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443331" y="3333861"/>
            <a:ext cx="1460012" cy="196148"/>
          </a:xfrm>
          <a:custGeom>
            <a:avLst/>
            <a:gdLst>
              <a:gd name="connsiteX0" fmla="*/ 0 w 647700"/>
              <a:gd name="connsiteY0" fmla="*/ 0 h 211383"/>
              <a:gd name="connsiteX1" fmla="*/ 190500 w 647700"/>
              <a:gd name="connsiteY1" fmla="*/ 180975 h 211383"/>
              <a:gd name="connsiteX2" fmla="*/ 647700 w 647700"/>
              <a:gd name="connsiteY2" fmla="*/ 209550 h 2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211383">
                <a:moveTo>
                  <a:pt x="0" y="0"/>
                </a:moveTo>
                <a:cubicBezTo>
                  <a:pt x="41275" y="73025"/>
                  <a:pt x="82550" y="146050"/>
                  <a:pt x="190500" y="180975"/>
                </a:cubicBezTo>
                <a:cubicBezTo>
                  <a:pt x="298450" y="215900"/>
                  <a:pt x="473075" y="212725"/>
                  <a:pt x="647700" y="209550"/>
                </a:cubicBezTo>
              </a:path>
            </a:pathLst>
          </a:custGeom>
          <a:noFill/>
          <a:ln w="19050">
            <a:solidFill>
              <a:srgbClr val="FF163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013994" y="3206843"/>
            <a:ext cx="329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CTR-like gamma generation function with optional re-keying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" name="Объект 2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13</a:t>
            </a:fld>
            <a:endParaRPr lang="ru-RU" dirty="0"/>
          </a:p>
        </p:txBody>
      </p:sp>
      <p:sp>
        <p:nvSpPr>
          <p:cNvPr id="38" name="Правая фигурная скобка 37"/>
          <p:cNvSpPr/>
          <p:nvPr/>
        </p:nvSpPr>
        <p:spPr>
          <a:xfrm rot="5400000">
            <a:off x="6510046" y="-663053"/>
            <a:ext cx="295858" cy="5486400"/>
          </a:xfrm>
          <a:prstGeom prst="rightBrace">
            <a:avLst>
              <a:gd name="adj1" fmla="val 111355"/>
              <a:gd name="adj2" fmla="val 48776"/>
            </a:avLst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6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2" y="3029717"/>
            <a:ext cx="5794846" cy="3198396"/>
          </a:xfrm>
          <a:prstGeom prst="rect">
            <a:avLst/>
          </a:prstGeom>
        </p:spPr>
      </p:pic>
      <p:sp>
        <p:nvSpPr>
          <p:cNvPr id="49" name="Полилиния 48"/>
          <p:cNvSpPr/>
          <p:nvPr/>
        </p:nvSpPr>
        <p:spPr>
          <a:xfrm>
            <a:off x="756981" y="2681885"/>
            <a:ext cx="6055217" cy="3386456"/>
          </a:xfrm>
          <a:custGeom>
            <a:avLst/>
            <a:gdLst>
              <a:gd name="connsiteX0" fmla="*/ 491173 w 6213015"/>
              <a:gd name="connsiteY0" fmla="*/ 271843 h 3386456"/>
              <a:gd name="connsiteX1" fmla="*/ 5148898 w 6213015"/>
              <a:gd name="connsiteY1" fmla="*/ 281368 h 3386456"/>
              <a:gd name="connsiteX2" fmla="*/ 6120448 w 6213015"/>
              <a:gd name="connsiteY2" fmla="*/ 1643443 h 3386456"/>
              <a:gd name="connsiteX3" fmla="*/ 3558223 w 6213015"/>
              <a:gd name="connsiteY3" fmla="*/ 1843468 h 3386456"/>
              <a:gd name="connsiteX4" fmla="*/ 3177223 w 6213015"/>
              <a:gd name="connsiteY4" fmla="*/ 2986468 h 3386456"/>
              <a:gd name="connsiteX5" fmla="*/ 443548 w 6213015"/>
              <a:gd name="connsiteY5" fmla="*/ 3186493 h 3386456"/>
              <a:gd name="connsiteX6" fmla="*/ 491173 w 6213015"/>
              <a:gd name="connsiteY6" fmla="*/ 271843 h 33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3015" h="3386456">
                <a:moveTo>
                  <a:pt x="491173" y="271843"/>
                </a:moveTo>
                <a:cubicBezTo>
                  <a:pt x="1275398" y="-212344"/>
                  <a:pt x="4210686" y="52768"/>
                  <a:pt x="5148898" y="281368"/>
                </a:cubicBezTo>
                <a:cubicBezTo>
                  <a:pt x="6087111" y="509968"/>
                  <a:pt x="6385560" y="1383093"/>
                  <a:pt x="6120448" y="1643443"/>
                </a:cubicBezTo>
                <a:cubicBezTo>
                  <a:pt x="5855336" y="1903793"/>
                  <a:pt x="4048760" y="1619631"/>
                  <a:pt x="3558223" y="1843468"/>
                </a:cubicBezTo>
                <a:cubicBezTo>
                  <a:pt x="3067686" y="2067305"/>
                  <a:pt x="3696335" y="2762631"/>
                  <a:pt x="3177223" y="2986468"/>
                </a:cubicBezTo>
                <a:cubicBezTo>
                  <a:pt x="2658111" y="3210305"/>
                  <a:pt x="894398" y="3640518"/>
                  <a:pt x="443548" y="3186493"/>
                </a:cubicBezTo>
                <a:cubicBezTo>
                  <a:pt x="-7302" y="2732468"/>
                  <a:pt x="-293052" y="756030"/>
                  <a:pt x="491173" y="271843"/>
                </a:cubicBezTo>
                <a:close/>
              </a:path>
            </a:pathLst>
          </a:custGeom>
          <a:noFill/>
          <a:ln w="28575">
            <a:solidFill>
              <a:srgbClr val="FF16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1" name="Полилиния 50"/>
          <p:cNvSpPr/>
          <p:nvPr/>
        </p:nvSpPr>
        <p:spPr>
          <a:xfrm>
            <a:off x="6443331" y="3333861"/>
            <a:ext cx="1460012" cy="196148"/>
          </a:xfrm>
          <a:custGeom>
            <a:avLst/>
            <a:gdLst>
              <a:gd name="connsiteX0" fmla="*/ 0 w 647700"/>
              <a:gd name="connsiteY0" fmla="*/ 0 h 211383"/>
              <a:gd name="connsiteX1" fmla="*/ 190500 w 647700"/>
              <a:gd name="connsiteY1" fmla="*/ 180975 h 211383"/>
              <a:gd name="connsiteX2" fmla="*/ 647700 w 647700"/>
              <a:gd name="connsiteY2" fmla="*/ 209550 h 2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211383">
                <a:moveTo>
                  <a:pt x="0" y="0"/>
                </a:moveTo>
                <a:cubicBezTo>
                  <a:pt x="41275" y="73025"/>
                  <a:pt x="82550" y="146050"/>
                  <a:pt x="190500" y="180975"/>
                </a:cubicBezTo>
                <a:cubicBezTo>
                  <a:pt x="298450" y="215900"/>
                  <a:pt x="473075" y="212725"/>
                  <a:pt x="647700" y="209550"/>
                </a:cubicBezTo>
              </a:path>
            </a:pathLst>
          </a:custGeom>
          <a:noFill/>
          <a:ln w="19050">
            <a:solidFill>
              <a:srgbClr val="FF163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8013994" y="3206843"/>
            <a:ext cx="329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CTR-like gamma generation function with optional re-keying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войные круглые скобки 16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5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6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7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8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9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олилиния 9"/>
          <p:cNvSpPr/>
          <p:nvPr/>
        </p:nvSpPr>
        <p:spPr>
          <a:xfrm>
            <a:off x="3928970" y="4343661"/>
            <a:ext cx="3013463" cy="1914526"/>
          </a:xfrm>
          <a:custGeom>
            <a:avLst/>
            <a:gdLst>
              <a:gd name="connsiteX0" fmla="*/ 256571 w 3013463"/>
              <a:gd name="connsiteY0" fmla="*/ 174207 h 2051455"/>
              <a:gd name="connsiteX1" fmla="*/ 2723546 w 3013463"/>
              <a:gd name="connsiteY1" fmla="*/ 164682 h 2051455"/>
              <a:gd name="connsiteX2" fmla="*/ 2875946 w 3013463"/>
              <a:gd name="connsiteY2" fmla="*/ 1060032 h 2051455"/>
              <a:gd name="connsiteX3" fmla="*/ 1923446 w 3013463"/>
              <a:gd name="connsiteY3" fmla="*/ 1783932 h 2051455"/>
              <a:gd name="connsiteX4" fmla="*/ 266096 w 3013463"/>
              <a:gd name="connsiteY4" fmla="*/ 1936332 h 2051455"/>
              <a:gd name="connsiteX5" fmla="*/ 256571 w 3013463"/>
              <a:gd name="connsiteY5" fmla="*/ 174207 h 205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3463" h="2051455">
                <a:moveTo>
                  <a:pt x="256571" y="174207"/>
                </a:moveTo>
                <a:cubicBezTo>
                  <a:pt x="666146" y="-121068"/>
                  <a:pt x="2286984" y="17045"/>
                  <a:pt x="2723546" y="164682"/>
                </a:cubicBezTo>
                <a:cubicBezTo>
                  <a:pt x="3160108" y="312319"/>
                  <a:pt x="3009296" y="790157"/>
                  <a:pt x="2875946" y="1060032"/>
                </a:cubicBezTo>
                <a:cubicBezTo>
                  <a:pt x="2742596" y="1329907"/>
                  <a:pt x="2358421" y="1637882"/>
                  <a:pt x="1923446" y="1783932"/>
                </a:cubicBezTo>
                <a:cubicBezTo>
                  <a:pt x="1488471" y="1929982"/>
                  <a:pt x="545496" y="2209382"/>
                  <a:pt x="266096" y="1936332"/>
                </a:cubicBezTo>
                <a:cubicBezTo>
                  <a:pt x="-13304" y="1663282"/>
                  <a:pt x="-153004" y="469482"/>
                  <a:pt x="256571" y="174207"/>
                </a:cubicBezTo>
                <a:close/>
              </a:path>
            </a:pathLst>
          </a:custGeom>
          <a:noFill/>
          <a:ln w="28575">
            <a:solidFill>
              <a:srgbClr val="0042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6510046" y="-663053"/>
            <a:ext cx="295858" cy="5486400"/>
          </a:xfrm>
          <a:prstGeom prst="rightBrace">
            <a:avLst>
              <a:gd name="adj1" fmla="val 111355"/>
              <a:gd name="adj2" fmla="val 48776"/>
            </a:avLst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18" y="2172679"/>
            <a:ext cx="12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Parameters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3994" y="5004022"/>
            <a:ext cx="329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Multilinear Galois tag function</a:t>
            </a:r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>
            <a:off x="6657975" y="4513391"/>
            <a:ext cx="1245367" cy="675297"/>
          </a:xfrm>
          <a:custGeom>
            <a:avLst/>
            <a:gdLst>
              <a:gd name="connsiteX0" fmla="*/ 0 w 638175"/>
              <a:gd name="connsiteY0" fmla="*/ 0 h 714375"/>
              <a:gd name="connsiteX1" fmla="*/ 219075 w 638175"/>
              <a:gd name="connsiteY1" fmla="*/ 104775 h 714375"/>
              <a:gd name="connsiteX2" fmla="*/ 333375 w 638175"/>
              <a:gd name="connsiteY2" fmla="*/ 323850 h 714375"/>
              <a:gd name="connsiteX3" fmla="*/ 409575 w 638175"/>
              <a:gd name="connsiteY3" fmla="*/ 657225 h 714375"/>
              <a:gd name="connsiteX4" fmla="*/ 638175 w 638175"/>
              <a:gd name="connsiteY4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" h="714375">
                <a:moveTo>
                  <a:pt x="0" y="0"/>
                </a:moveTo>
                <a:cubicBezTo>
                  <a:pt x="81756" y="25400"/>
                  <a:pt x="163513" y="50800"/>
                  <a:pt x="219075" y="104775"/>
                </a:cubicBezTo>
                <a:cubicBezTo>
                  <a:pt x="274637" y="158750"/>
                  <a:pt x="301625" y="231775"/>
                  <a:pt x="333375" y="323850"/>
                </a:cubicBezTo>
                <a:cubicBezTo>
                  <a:pt x="365125" y="415925"/>
                  <a:pt x="358775" y="592138"/>
                  <a:pt x="409575" y="657225"/>
                </a:cubicBezTo>
                <a:cubicBezTo>
                  <a:pt x="460375" y="722313"/>
                  <a:pt x="581025" y="703263"/>
                  <a:pt x="638175" y="714375"/>
                </a:cubicBezTo>
              </a:path>
            </a:pathLst>
          </a:custGeom>
          <a:noFill/>
          <a:ln w="19050">
            <a:solidFill>
              <a:srgbClr val="0042A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Объект 2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4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26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42A2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489586" y="466038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block cipher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3823" y="4660384"/>
            <a:ext cx="15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nonce length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3590921" y="1828801"/>
            <a:ext cx="647705" cy="2733675"/>
          </a:xfrm>
          <a:custGeom>
            <a:avLst/>
            <a:gdLst>
              <a:gd name="connsiteX0" fmla="*/ 647705 w 647705"/>
              <a:gd name="connsiteY0" fmla="*/ 0 h 2733675"/>
              <a:gd name="connsiteX1" fmla="*/ 5 w 647705"/>
              <a:gd name="connsiteY1" fmla="*/ 1057275 h 2733675"/>
              <a:gd name="connsiteX2" fmla="*/ 638180 w 647705"/>
              <a:gd name="connsiteY2" fmla="*/ 2733675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5" h="2733675">
                <a:moveTo>
                  <a:pt x="647705" y="0"/>
                </a:moveTo>
                <a:cubicBezTo>
                  <a:pt x="324648" y="300831"/>
                  <a:pt x="1592" y="601663"/>
                  <a:pt x="5" y="1057275"/>
                </a:cubicBezTo>
                <a:cubicBezTo>
                  <a:pt x="-1582" y="1512887"/>
                  <a:pt x="318299" y="2123281"/>
                  <a:pt x="638180" y="2733675"/>
                </a:cubicBezTo>
              </a:path>
            </a:pathLst>
          </a:custGeom>
          <a:noFill/>
          <a:ln w="19050">
            <a:solidFill>
              <a:srgbClr val="FF163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429250" y="1866900"/>
            <a:ext cx="2571537" cy="2793484"/>
          </a:xfrm>
          <a:custGeom>
            <a:avLst/>
            <a:gdLst>
              <a:gd name="connsiteX0" fmla="*/ 0 w 2533650"/>
              <a:gd name="connsiteY0" fmla="*/ 0 h 2609850"/>
              <a:gd name="connsiteX1" fmla="*/ 628650 w 2533650"/>
              <a:gd name="connsiteY1" fmla="*/ 1114425 h 2609850"/>
              <a:gd name="connsiteX2" fmla="*/ 2152650 w 2533650"/>
              <a:gd name="connsiteY2" fmla="*/ 1419225 h 2609850"/>
              <a:gd name="connsiteX3" fmla="*/ 2533650 w 253365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0" h="2609850">
                <a:moveTo>
                  <a:pt x="0" y="0"/>
                </a:moveTo>
                <a:cubicBezTo>
                  <a:pt x="134937" y="438944"/>
                  <a:pt x="269875" y="877888"/>
                  <a:pt x="628650" y="1114425"/>
                </a:cubicBezTo>
                <a:cubicBezTo>
                  <a:pt x="987425" y="1350963"/>
                  <a:pt x="1835150" y="1169988"/>
                  <a:pt x="2152650" y="1419225"/>
                </a:cubicBezTo>
                <a:cubicBezTo>
                  <a:pt x="2470150" y="1668462"/>
                  <a:pt x="2501900" y="2139156"/>
                  <a:pt x="2533650" y="2609850"/>
                </a:cubicBezTo>
              </a:path>
            </a:pathLst>
          </a:custGeom>
          <a:noFill/>
          <a:ln w="19050">
            <a:solidFill>
              <a:srgbClr val="0042A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0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15</a:t>
            </a:fld>
            <a:endParaRPr lang="ru-RU" dirty="0"/>
          </a:p>
        </p:txBody>
      </p:sp>
      <p:sp>
        <p:nvSpPr>
          <p:cNvPr id="52" name="Двойные круглые скобки 51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9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𝑠𝑖𝑣</m:t>
                    </m:r>
                  </m:oMath>
                </a14:m>
                <a:r>
                  <a:rPr lang="en-US" dirty="0"/>
                  <a:t> flag is responsible for applying SIV (synthetic IV, BRS2002) construction to provide nonce misuse resistance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Объект 2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6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16</a:t>
            </a:fld>
            <a:endParaRPr lang="ru-RU" dirty="0"/>
          </a:p>
        </p:txBody>
      </p:sp>
      <p:sp>
        <p:nvSpPr>
          <p:cNvPr id="66" name="Двойные круглые скобки 65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12456" y="4672213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882282" y="3661648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/>
          <p:cNvCxnSpPr>
            <a:stCxn id="43" idx="2"/>
            <a:endCxn id="40" idx="0"/>
          </p:cNvCxnSpPr>
          <p:nvPr/>
        </p:nvCxnSpPr>
        <p:spPr>
          <a:xfrm flipH="1">
            <a:off x="4431725" y="3270576"/>
            <a:ext cx="1" cy="391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2" idx="2"/>
          </p:cNvCxnSpPr>
          <p:nvPr/>
        </p:nvCxnSpPr>
        <p:spPr>
          <a:xfrm flipH="1">
            <a:off x="2561898" y="5321919"/>
            <a:ext cx="1" cy="34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44" idx="0"/>
          </p:cNvCxnSpPr>
          <p:nvPr/>
        </p:nvCxnSpPr>
        <p:spPr>
          <a:xfrm flipH="1">
            <a:off x="4431564" y="4311354"/>
            <a:ext cx="160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4" idx="1"/>
            <a:endCxn id="32" idx="3"/>
          </p:cNvCxnSpPr>
          <p:nvPr/>
        </p:nvCxnSpPr>
        <p:spPr>
          <a:xfrm flipH="1">
            <a:off x="3111341" y="4997066"/>
            <a:ext cx="11274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2" idx="2"/>
          </p:cNvCxnSpPr>
          <p:nvPr/>
        </p:nvCxnSpPr>
        <p:spPr>
          <a:xfrm>
            <a:off x="2371653" y="4171167"/>
            <a:ext cx="0" cy="48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964353" y="380325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8602" y="4675589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3018556" y="3986501"/>
            <a:ext cx="8637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803515" y="4172855"/>
            <a:ext cx="1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 стрелкой 43"/>
          <p:cNvCxnSpPr/>
          <p:nvPr/>
        </p:nvCxnSpPr>
        <p:spPr>
          <a:xfrm flipH="1">
            <a:off x="2803515" y="4172855"/>
            <a:ext cx="1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𝑠𝑖𝑣</m:t>
                    </m:r>
                  </m:oMath>
                </a14:m>
                <a:r>
                  <a:rPr lang="en-US" dirty="0"/>
                  <a:t> flag is responsible for applying SIV (synthetic IV, BRS2002) construction to provide nonce misuse resistance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кругленный прямоугольник 17"/>
          <p:cNvSpPr/>
          <p:nvPr/>
        </p:nvSpPr>
        <p:spPr>
          <a:xfrm>
            <a:off x="2012456" y="4672213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82282" y="3661648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>
            <a:stCxn id="21" idx="2"/>
            <a:endCxn id="19" idx="0"/>
          </p:cNvCxnSpPr>
          <p:nvPr/>
        </p:nvCxnSpPr>
        <p:spPr>
          <a:xfrm flipH="1">
            <a:off x="4431725" y="3270576"/>
            <a:ext cx="1" cy="391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2"/>
          </p:cNvCxnSpPr>
          <p:nvPr/>
        </p:nvCxnSpPr>
        <p:spPr>
          <a:xfrm flipH="1">
            <a:off x="2561898" y="5321919"/>
            <a:ext cx="1" cy="34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6" idx="0"/>
          </p:cNvCxnSpPr>
          <p:nvPr/>
        </p:nvCxnSpPr>
        <p:spPr>
          <a:xfrm flipH="1">
            <a:off x="4431564" y="4311354"/>
            <a:ext cx="160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6" idx="1"/>
            <a:endCxn id="18" idx="3"/>
          </p:cNvCxnSpPr>
          <p:nvPr/>
        </p:nvCxnSpPr>
        <p:spPr>
          <a:xfrm flipH="1">
            <a:off x="3111341" y="4997066"/>
            <a:ext cx="11274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2"/>
          </p:cNvCxnSpPr>
          <p:nvPr/>
        </p:nvCxnSpPr>
        <p:spPr>
          <a:xfrm>
            <a:off x="2371653" y="4171167"/>
            <a:ext cx="0" cy="48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964353" y="380325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8602" y="4675589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Объект 2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6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17</a:t>
            </a:fld>
            <a:endParaRPr lang="ru-RU" dirty="0"/>
          </a:p>
        </p:txBody>
      </p:sp>
      <p:sp>
        <p:nvSpPr>
          <p:cNvPr id="66" name="Двойные круглые скобки 65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305197" y="3617169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Encryption</a:t>
            </a:r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5314950" y="4026962"/>
            <a:ext cx="2588392" cy="337604"/>
          </a:xfrm>
          <a:custGeom>
            <a:avLst/>
            <a:gdLst>
              <a:gd name="connsiteX0" fmla="*/ 0 w 2038350"/>
              <a:gd name="connsiteY0" fmla="*/ 285750 h 306916"/>
              <a:gd name="connsiteX1" fmla="*/ 57150 w 2038350"/>
              <a:gd name="connsiteY1" fmla="*/ 285750 h 306916"/>
              <a:gd name="connsiteX2" fmla="*/ 1047750 w 2038350"/>
              <a:gd name="connsiteY2" fmla="*/ 285750 h 306916"/>
              <a:gd name="connsiteX3" fmla="*/ 2038350 w 2038350"/>
              <a:gd name="connsiteY3" fmla="*/ 0 h 30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306916">
                <a:moveTo>
                  <a:pt x="0" y="285750"/>
                </a:moveTo>
                <a:lnTo>
                  <a:pt x="57150" y="285750"/>
                </a:lnTo>
                <a:cubicBezTo>
                  <a:pt x="231775" y="285750"/>
                  <a:pt x="717550" y="333375"/>
                  <a:pt x="1047750" y="285750"/>
                </a:cubicBezTo>
                <a:cubicBezTo>
                  <a:pt x="1377950" y="238125"/>
                  <a:pt x="1905000" y="33337"/>
                  <a:pt x="2038350" y="0"/>
                </a:cubicBezTo>
              </a:path>
            </a:pathLst>
          </a:custGeom>
          <a:noFill/>
          <a:ln w="22225">
            <a:solidFill>
              <a:srgbClr val="FF00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6200000" flipH="1">
            <a:off x="3215025" y="3410499"/>
            <a:ext cx="2528009" cy="1509499"/>
          </a:xfrm>
          <a:custGeom>
            <a:avLst/>
            <a:gdLst>
              <a:gd name="connsiteX0" fmla="*/ 28025 w 2292216"/>
              <a:gd name="connsiteY0" fmla="*/ 559040 h 3129201"/>
              <a:gd name="connsiteX1" fmla="*/ 224579 w 2292216"/>
              <a:gd name="connsiteY1" fmla="*/ 114659 h 3129201"/>
              <a:gd name="connsiteX2" fmla="*/ 1044975 w 2292216"/>
              <a:gd name="connsiteY2" fmla="*/ 3564 h 3129201"/>
              <a:gd name="connsiteX3" fmla="*/ 1797005 w 2292216"/>
              <a:gd name="connsiteY3" fmla="*/ 97567 h 3129201"/>
              <a:gd name="connsiteX4" fmla="*/ 2147382 w 2292216"/>
              <a:gd name="connsiteY4" fmla="*/ 721410 h 3129201"/>
              <a:gd name="connsiteX5" fmla="*/ 2215749 w 2292216"/>
              <a:gd name="connsiteY5" fmla="*/ 2635668 h 3129201"/>
              <a:gd name="connsiteX6" fmla="*/ 1087704 w 2292216"/>
              <a:gd name="connsiteY6" fmla="*/ 3071504 h 3129201"/>
              <a:gd name="connsiteX7" fmla="*/ 122029 w 2292216"/>
              <a:gd name="connsiteY7" fmla="*/ 2840767 h 3129201"/>
              <a:gd name="connsiteX8" fmla="*/ 28025 w 2292216"/>
              <a:gd name="connsiteY8" fmla="*/ 559040 h 3129201"/>
              <a:gd name="connsiteX0" fmla="*/ 28025 w 2357736"/>
              <a:gd name="connsiteY0" fmla="*/ 559363 h 3129524"/>
              <a:gd name="connsiteX1" fmla="*/ 224579 w 2357736"/>
              <a:gd name="connsiteY1" fmla="*/ 114982 h 3129524"/>
              <a:gd name="connsiteX2" fmla="*/ 1044975 w 2357736"/>
              <a:gd name="connsiteY2" fmla="*/ 3887 h 3129524"/>
              <a:gd name="connsiteX3" fmla="*/ 1797005 w 2357736"/>
              <a:gd name="connsiteY3" fmla="*/ 97890 h 3129524"/>
              <a:gd name="connsiteX4" fmla="*/ 2295797 w 2357736"/>
              <a:gd name="connsiteY4" fmla="*/ 731561 h 3129524"/>
              <a:gd name="connsiteX5" fmla="*/ 2215749 w 2357736"/>
              <a:gd name="connsiteY5" fmla="*/ 2635991 h 3129524"/>
              <a:gd name="connsiteX6" fmla="*/ 1087704 w 2357736"/>
              <a:gd name="connsiteY6" fmla="*/ 3071827 h 3129524"/>
              <a:gd name="connsiteX7" fmla="*/ 122029 w 2357736"/>
              <a:gd name="connsiteY7" fmla="*/ 2841090 h 3129524"/>
              <a:gd name="connsiteX8" fmla="*/ 28025 w 2357736"/>
              <a:gd name="connsiteY8" fmla="*/ 559363 h 3129524"/>
              <a:gd name="connsiteX0" fmla="*/ 28025 w 2341721"/>
              <a:gd name="connsiteY0" fmla="*/ 562792 h 3132953"/>
              <a:gd name="connsiteX1" fmla="*/ 224579 w 2341721"/>
              <a:gd name="connsiteY1" fmla="*/ 118411 h 3132953"/>
              <a:gd name="connsiteX2" fmla="*/ 1044975 w 2341721"/>
              <a:gd name="connsiteY2" fmla="*/ 7316 h 3132953"/>
              <a:gd name="connsiteX3" fmla="*/ 2049860 w 2341721"/>
              <a:gd name="connsiteY3" fmla="*/ 91491 h 3132953"/>
              <a:gd name="connsiteX4" fmla="*/ 2295797 w 2341721"/>
              <a:gd name="connsiteY4" fmla="*/ 734990 h 3132953"/>
              <a:gd name="connsiteX5" fmla="*/ 2215749 w 2341721"/>
              <a:gd name="connsiteY5" fmla="*/ 2639420 h 3132953"/>
              <a:gd name="connsiteX6" fmla="*/ 1087704 w 2341721"/>
              <a:gd name="connsiteY6" fmla="*/ 3075256 h 3132953"/>
              <a:gd name="connsiteX7" fmla="*/ 122029 w 2341721"/>
              <a:gd name="connsiteY7" fmla="*/ 2844519 h 3132953"/>
              <a:gd name="connsiteX8" fmla="*/ 28025 w 2341721"/>
              <a:gd name="connsiteY8" fmla="*/ 562792 h 3132953"/>
              <a:gd name="connsiteX0" fmla="*/ 28025 w 2329585"/>
              <a:gd name="connsiteY0" fmla="*/ 562792 h 3132953"/>
              <a:gd name="connsiteX1" fmla="*/ 224579 w 2329585"/>
              <a:gd name="connsiteY1" fmla="*/ 118411 h 3132953"/>
              <a:gd name="connsiteX2" fmla="*/ 1044975 w 2329585"/>
              <a:gd name="connsiteY2" fmla="*/ 7316 h 3132953"/>
              <a:gd name="connsiteX3" fmla="*/ 2049860 w 2329585"/>
              <a:gd name="connsiteY3" fmla="*/ 91491 h 3132953"/>
              <a:gd name="connsiteX4" fmla="*/ 2295797 w 2329585"/>
              <a:gd name="connsiteY4" fmla="*/ 734990 h 3132953"/>
              <a:gd name="connsiteX5" fmla="*/ 2193762 w 2329585"/>
              <a:gd name="connsiteY5" fmla="*/ 2894932 h 3132953"/>
              <a:gd name="connsiteX6" fmla="*/ 1087704 w 2329585"/>
              <a:gd name="connsiteY6" fmla="*/ 3075256 h 3132953"/>
              <a:gd name="connsiteX7" fmla="*/ 122029 w 2329585"/>
              <a:gd name="connsiteY7" fmla="*/ 2844519 h 3132953"/>
              <a:gd name="connsiteX8" fmla="*/ 28025 w 2329585"/>
              <a:gd name="connsiteY8" fmla="*/ 562792 h 3132953"/>
              <a:gd name="connsiteX0" fmla="*/ 26046 w 2327606"/>
              <a:gd name="connsiteY0" fmla="*/ 562792 h 3200124"/>
              <a:gd name="connsiteX1" fmla="*/ 222600 w 2327606"/>
              <a:gd name="connsiteY1" fmla="*/ 118411 h 3200124"/>
              <a:gd name="connsiteX2" fmla="*/ 1042996 w 2327606"/>
              <a:gd name="connsiteY2" fmla="*/ 7316 h 3200124"/>
              <a:gd name="connsiteX3" fmla="*/ 2047881 w 2327606"/>
              <a:gd name="connsiteY3" fmla="*/ 91491 h 3200124"/>
              <a:gd name="connsiteX4" fmla="*/ 2293818 w 2327606"/>
              <a:gd name="connsiteY4" fmla="*/ 734990 h 3200124"/>
              <a:gd name="connsiteX5" fmla="*/ 2191783 w 2327606"/>
              <a:gd name="connsiteY5" fmla="*/ 2894932 h 3200124"/>
              <a:gd name="connsiteX6" fmla="*/ 1085725 w 2327606"/>
              <a:gd name="connsiteY6" fmla="*/ 3173530 h 3200124"/>
              <a:gd name="connsiteX7" fmla="*/ 120050 w 2327606"/>
              <a:gd name="connsiteY7" fmla="*/ 2844519 h 3200124"/>
              <a:gd name="connsiteX8" fmla="*/ 26046 w 2327606"/>
              <a:gd name="connsiteY8" fmla="*/ 562792 h 3200124"/>
              <a:gd name="connsiteX0" fmla="*/ 22038 w 2334591"/>
              <a:gd name="connsiteY0" fmla="*/ 906750 h 3189678"/>
              <a:gd name="connsiteX1" fmla="*/ 229585 w 2334591"/>
              <a:gd name="connsiteY1" fmla="*/ 118411 h 3189678"/>
              <a:gd name="connsiteX2" fmla="*/ 1049981 w 2334591"/>
              <a:gd name="connsiteY2" fmla="*/ 7316 h 3189678"/>
              <a:gd name="connsiteX3" fmla="*/ 2054866 w 2334591"/>
              <a:gd name="connsiteY3" fmla="*/ 91491 h 3189678"/>
              <a:gd name="connsiteX4" fmla="*/ 2300803 w 2334591"/>
              <a:gd name="connsiteY4" fmla="*/ 734990 h 3189678"/>
              <a:gd name="connsiteX5" fmla="*/ 2198768 w 2334591"/>
              <a:gd name="connsiteY5" fmla="*/ 2894932 h 3189678"/>
              <a:gd name="connsiteX6" fmla="*/ 1092710 w 2334591"/>
              <a:gd name="connsiteY6" fmla="*/ 3173530 h 3189678"/>
              <a:gd name="connsiteX7" fmla="*/ 127035 w 2334591"/>
              <a:gd name="connsiteY7" fmla="*/ 2844519 h 3189678"/>
              <a:gd name="connsiteX8" fmla="*/ 22038 w 2334591"/>
              <a:gd name="connsiteY8" fmla="*/ 906750 h 31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4591" h="3189678">
                <a:moveTo>
                  <a:pt x="22038" y="906750"/>
                </a:moveTo>
                <a:cubicBezTo>
                  <a:pt x="39130" y="452399"/>
                  <a:pt x="58261" y="268316"/>
                  <a:pt x="229585" y="118411"/>
                </a:cubicBezTo>
                <a:cubicBezTo>
                  <a:pt x="400909" y="-31494"/>
                  <a:pt x="745768" y="11803"/>
                  <a:pt x="1049981" y="7316"/>
                </a:cubicBezTo>
                <a:cubicBezTo>
                  <a:pt x="1354194" y="2829"/>
                  <a:pt x="1846396" y="-29788"/>
                  <a:pt x="2054866" y="91491"/>
                </a:cubicBezTo>
                <a:cubicBezTo>
                  <a:pt x="2263336" y="212770"/>
                  <a:pt x="2276819" y="267750"/>
                  <a:pt x="2300803" y="734990"/>
                </a:cubicBezTo>
                <a:cubicBezTo>
                  <a:pt x="2324787" y="1202230"/>
                  <a:pt x="2400117" y="2488509"/>
                  <a:pt x="2198768" y="2894932"/>
                </a:cubicBezTo>
                <a:cubicBezTo>
                  <a:pt x="1997419" y="3301355"/>
                  <a:pt x="1441663" y="3139347"/>
                  <a:pt x="1092710" y="3173530"/>
                </a:cubicBezTo>
                <a:cubicBezTo>
                  <a:pt x="743757" y="3207713"/>
                  <a:pt x="305480" y="3222316"/>
                  <a:pt x="127035" y="2844519"/>
                </a:cubicBezTo>
                <a:cubicBezTo>
                  <a:pt x="-51410" y="2466722"/>
                  <a:pt x="4946" y="1361101"/>
                  <a:pt x="22038" y="9067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018556" y="3986501"/>
            <a:ext cx="8637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8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/>
          <p:cNvCxnSpPr/>
          <p:nvPr/>
        </p:nvCxnSpPr>
        <p:spPr>
          <a:xfrm>
            <a:off x="3018556" y="3986501"/>
            <a:ext cx="8637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803515" y="4172855"/>
            <a:ext cx="1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𝑠𝑖𝑣</m:t>
                    </m:r>
                  </m:oMath>
                </a14:m>
                <a:r>
                  <a:rPr lang="en-US" dirty="0"/>
                  <a:t> flag is responsible for applying SIV (synthetic IV, BRS2002) construction to provide nonce misuse resistance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кругленный прямоугольник 17"/>
          <p:cNvSpPr/>
          <p:nvPr/>
        </p:nvSpPr>
        <p:spPr>
          <a:xfrm>
            <a:off x="2012456" y="4672213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82282" y="3661648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>
            <a:stCxn id="21" idx="2"/>
            <a:endCxn id="19" idx="0"/>
          </p:cNvCxnSpPr>
          <p:nvPr/>
        </p:nvCxnSpPr>
        <p:spPr>
          <a:xfrm flipH="1">
            <a:off x="4431725" y="3270576"/>
            <a:ext cx="1" cy="391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2"/>
          </p:cNvCxnSpPr>
          <p:nvPr/>
        </p:nvCxnSpPr>
        <p:spPr>
          <a:xfrm flipH="1">
            <a:off x="2561898" y="5321919"/>
            <a:ext cx="1" cy="34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6" idx="0"/>
          </p:cNvCxnSpPr>
          <p:nvPr/>
        </p:nvCxnSpPr>
        <p:spPr>
          <a:xfrm flipH="1">
            <a:off x="4431564" y="4311354"/>
            <a:ext cx="160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6" idx="1"/>
            <a:endCxn id="18" idx="3"/>
          </p:cNvCxnSpPr>
          <p:nvPr/>
        </p:nvCxnSpPr>
        <p:spPr>
          <a:xfrm flipH="1">
            <a:off x="3111341" y="4997066"/>
            <a:ext cx="11274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2"/>
          </p:cNvCxnSpPr>
          <p:nvPr/>
        </p:nvCxnSpPr>
        <p:spPr>
          <a:xfrm>
            <a:off x="2371653" y="4171167"/>
            <a:ext cx="0" cy="48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964353" y="380325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8602" y="4675589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Объект 2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6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18</a:t>
            </a:fld>
            <a:endParaRPr lang="ru-RU" dirty="0"/>
          </a:p>
        </p:txBody>
      </p:sp>
      <p:sp>
        <p:nvSpPr>
          <p:cNvPr id="66" name="Двойные круглые скобки 65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854673" y="365198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 generation</a:t>
            </a:r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3459722" y="4135429"/>
            <a:ext cx="3179204" cy="461602"/>
          </a:xfrm>
          <a:custGeom>
            <a:avLst/>
            <a:gdLst>
              <a:gd name="connsiteX0" fmla="*/ 0 w 2038350"/>
              <a:gd name="connsiteY0" fmla="*/ 285750 h 306916"/>
              <a:gd name="connsiteX1" fmla="*/ 57150 w 2038350"/>
              <a:gd name="connsiteY1" fmla="*/ 285750 h 306916"/>
              <a:gd name="connsiteX2" fmla="*/ 1047750 w 2038350"/>
              <a:gd name="connsiteY2" fmla="*/ 285750 h 306916"/>
              <a:gd name="connsiteX3" fmla="*/ 2038350 w 2038350"/>
              <a:gd name="connsiteY3" fmla="*/ 0 h 30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306916">
                <a:moveTo>
                  <a:pt x="0" y="285750"/>
                </a:moveTo>
                <a:lnTo>
                  <a:pt x="57150" y="285750"/>
                </a:lnTo>
                <a:cubicBezTo>
                  <a:pt x="231775" y="285750"/>
                  <a:pt x="717550" y="333375"/>
                  <a:pt x="1047750" y="285750"/>
                </a:cubicBezTo>
                <a:cubicBezTo>
                  <a:pt x="1377950" y="238125"/>
                  <a:pt x="1905000" y="33337"/>
                  <a:pt x="2038350" y="0"/>
                </a:cubicBezTo>
              </a:path>
            </a:pathLst>
          </a:custGeom>
          <a:noFill/>
          <a:ln w="22225">
            <a:solidFill>
              <a:srgbClr val="FF00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6200000" flipH="1">
            <a:off x="1468241" y="4211747"/>
            <a:ext cx="2230974" cy="1411152"/>
          </a:xfrm>
          <a:custGeom>
            <a:avLst/>
            <a:gdLst>
              <a:gd name="connsiteX0" fmla="*/ 28025 w 2292216"/>
              <a:gd name="connsiteY0" fmla="*/ 559040 h 3129201"/>
              <a:gd name="connsiteX1" fmla="*/ 224579 w 2292216"/>
              <a:gd name="connsiteY1" fmla="*/ 114659 h 3129201"/>
              <a:gd name="connsiteX2" fmla="*/ 1044975 w 2292216"/>
              <a:gd name="connsiteY2" fmla="*/ 3564 h 3129201"/>
              <a:gd name="connsiteX3" fmla="*/ 1797005 w 2292216"/>
              <a:gd name="connsiteY3" fmla="*/ 97567 h 3129201"/>
              <a:gd name="connsiteX4" fmla="*/ 2147382 w 2292216"/>
              <a:gd name="connsiteY4" fmla="*/ 721410 h 3129201"/>
              <a:gd name="connsiteX5" fmla="*/ 2215749 w 2292216"/>
              <a:gd name="connsiteY5" fmla="*/ 2635668 h 3129201"/>
              <a:gd name="connsiteX6" fmla="*/ 1087704 w 2292216"/>
              <a:gd name="connsiteY6" fmla="*/ 3071504 h 3129201"/>
              <a:gd name="connsiteX7" fmla="*/ 122029 w 2292216"/>
              <a:gd name="connsiteY7" fmla="*/ 2840767 h 3129201"/>
              <a:gd name="connsiteX8" fmla="*/ 28025 w 2292216"/>
              <a:gd name="connsiteY8" fmla="*/ 559040 h 3129201"/>
              <a:gd name="connsiteX0" fmla="*/ 28025 w 2357736"/>
              <a:gd name="connsiteY0" fmla="*/ 559363 h 3129524"/>
              <a:gd name="connsiteX1" fmla="*/ 224579 w 2357736"/>
              <a:gd name="connsiteY1" fmla="*/ 114982 h 3129524"/>
              <a:gd name="connsiteX2" fmla="*/ 1044975 w 2357736"/>
              <a:gd name="connsiteY2" fmla="*/ 3887 h 3129524"/>
              <a:gd name="connsiteX3" fmla="*/ 1797005 w 2357736"/>
              <a:gd name="connsiteY3" fmla="*/ 97890 h 3129524"/>
              <a:gd name="connsiteX4" fmla="*/ 2295797 w 2357736"/>
              <a:gd name="connsiteY4" fmla="*/ 731561 h 3129524"/>
              <a:gd name="connsiteX5" fmla="*/ 2215749 w 2357736"/>
              <a:gd name="connsiteY5" fmla="*/ 2635991 h 3129524"/>
              <a:gd name="connsiteX6" fmla="*/ 1087704 w 2357736"/>
              <a:gd name="connsiteY6" fmla="*/ 3071827 h 3129524"/>
              <a:gd name="connsiteX7" fmla="*/ 122029 w 2357736"/>
              <a:gd name="connsiteY7" fmla="*/ 2841090 h 3129524"/>
              <a:gd name="connsiteX8" fmla="*/ 28025 w 2357736"/>
              <a:gd name="connsiteY8" fmla="*/ 559363 h 3129524"/>
              <a:gd name="connsiteX0" fmla="*/ 28025 w 2341721"/>
              <a:gd name="connsiteY0" fmla="*/ 562792 h 3132953"/>
              <a:gd name="connsiteX1" fmla="*/ 224579 w 2341721"/>
              <a:gd name="connsiteY1" fmla="*/ 118411 h 3132953"/>
              <a:gd name="connsiteX2" fmla="*/ 1044975 w 2341721"/>
              <a:gd name="connsiteY2" fmla="*/ 7316 h 3132953"/>
              <a:gd name="connsiteX3" fmla="*/ 2049860 w 2341721"/>
              <a:gd name="connsiteY3" fmla="*/ 91491 h 3132953"/>
              <a:gd name="connsiteX4" fmla="*/ 2295797 w 2341721"/>
              <a:gd name="connsiteY4" fmla="*/ 734990 h 3132953"/>
              <a:gd name="connsiteX5" fmla="*/ 2215749 w 2341721"/>
              <a:gd name="connsiteY5" fmla="*/ 2639420 h 3132953"/>
              <a:gd name="connsiteX6" fmla="*/ 1087704 w 2341721"/>
              <a:gd name="connsiteY6" fmla="*/ 3075256 h 3132953"/>
              <a:gd name="connsiteX7" fmla="*/ 122029 w 2341721"/>
              <a:gd name="connsiteY7" fmla="*/ 2844519 h 3132953"/>
              <a:gd name="connsiteX8" fmla="*/ 28025 w 2341721"/>
              <a:gd name="connsiteY8" fmla="*/ 562792 h 3132953"/>
              <a:gd name="connsiteX0" fmla="*/ 28025 w 2329585"/>
              <a:gd name="connsiteY0" fmla="*/ 562792 h 3132953"/>
              <a:gd name="connsiteX1" fmla="*/ 224579 w 2329585"/>
              <a:gd name="connsiteY1" fmla="*/ 118411 h 3132953"/>
              <a:gd name="connsiteX2" fmla="*/ 1044975 w 2329585"/>
              <a:gd name="connsiteY2" fmla="*/ 7316 h 3132953"/>
              <a:gd name="connsiteX3" fmla="*/ 2049860 w 2329585"/>
              <a:gd name="connsiteY3" fmla="*/ 91491 h 3132953"/>
              <a:gd name="connsiteX4" fmla="*/ 2295797 w 2329585"/>
              <a:gd name="connsiteY4" fmla="*/ 734990 h 3132953"/>
              <a:gd name="connsiteX5" fmla="*/ 2193762 w 2329585"/>
              <a:gd name="connsiteY5" fmla="*/ 2894932 h 3132953"/>
              <a:gd name="connsiteX6" fmla="*/ 1087704 w 2329585"/>
              <a:gd name="connsiteY6" fmla="*/ 3075256 h 3132953"/>
              <a:gd name="connsiteX7" fmla="*/ 122029 w 2329585"/>
              <a:gd name="connsiteY7" fmla="*/ 2844519 h 3132953"/>
              <a:gd name="connsiteX8" fmla="*/ 28025 w 2329585"/>
              <a:gd name="connsiteY8" fmla="*/ 562792 h 3132953"/>
              <a:gd name="connsiteX0" fmla="*/ 26046 w 2327606"/>
              <a:gd name="connsiteY0" fmla="*/ 562792 h 3200124"/>
              <a:gd name="connsiteX1" fmla="*/ 222600 w 2327606"/>
              <a:gd name="connsiteY1" fmla="*/ 118411 h 3200124"/>
              <a:gd name="connsiteX2" fmla="*/ 1042996 w 2327606"/>
              <a:gd name="connsiteY2" fmla="*/ 7316 h 3200124"/>
              <a:gd name="connsiteX3" fmla="*/ 2047881 w 2327606"/>
              <a:gd name="connsiteY3" fmla="*/ 91491 h 3200124"/>
              <a:gd name="connsiteX4" fmla="*/ 2293818 w 2327606"/>
              <a:gd name="connsiteY4" fmla="*/ 734990 h 3200124"/>
              <a:gd name="connsiteX5" fmla="*/ 2191783 w 2327606"/>
              <a:gd name="connsiteY5" fmla="*/ 2894932 h 3200124"/>
              <a:gd name="connsiteX6" fmla="*/ 1085725 w 2327606"/>
              <a:gd name="connsiteY6" fmla="*/ 3173530 h 3200124"/>
              <a:gd name="connsiteX7" fmla="*/ 120050 w 2327606"/>
              <a:gd name="connsiteY7" fmla="*/ 2844519 h 3200124"/>
              <a:gd name="connsiteX8" fmla="*/ 26046 w 2327606"/>
              <a:gd name="connsiteY8" fmla="*/ 562792 h 3200124"/>
              <a:gd name="connsiteX0" fmla="*/ 22038 w 2334591"/>
              <a:gd name="connsiteY0" fmla="*/ 906750 h 3189678"/>
              <a:gd name="connsiteX1" fmla="*/ 229585 w 2334591"/>
              <a:gd name="connsiteY1" fmla="*/ 118411 h 3189678"/>
              <a:gd name="connsiteX2" fmla="*/ 1049981 w 2334591"/>
              <a:gd name="connsiteY2" fmla="*/ 7316 h 3189678"/>
              <a:gd name="connsiteX3" fmla="*/ 2054866 w 2334591"/>
              <a:gd name="connsiteY3" fmla="*/ 91491 h 3189678"/>
              <a:gd name="connsiteX4" fmla="*/ 2300803 w 2334591"/>
              <a:gd name="connsiteY4" fmla="*/ 734990 h 3189678"/>
              <a:gd name="connsiteX5" fmla="*/ 2198768 w 2334591"/>
              <a:gd name="connsiteY5" fmla="*/ 2894932 h 3189678"/>
              <a:gd name="connsiteX6" fmla="*/ 1092710 w 2334591"/>
              <a:gd name="connsiteY6" fmla="*/ 3173530 h 3189678"/>
              <a:gd name="connsiteX7" fmla="*/ 127035 w 2334591"/>
              <a:gd name="connsiteY7" fmla="*/ 2844519 h 3189678"/>
              <a:gd name="connsiteX8" fmla="*/ 22038 w 2334591"/>
              <a:gd name="connsiteY8" fmla="*/ 906750 h 31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4591" h="3189678">
                <a:moveTo>
                  <a:pt x="22038" y="906750"/>
                </a:moveTo>
                <a:cubicBezTo>
                  <a:pt x="39130" y="452399"/>
                  <a:pt x="58261" y="268316"/>
                  <a:pt x="229585" y="118411"/>
                </a:cubicBezTo>
                <a:cubicBezTo>
                  <a:pt x="400909" y="-31494"/>
                  <a:pt x="745768" y="11803"/>
                  <a:pt x="1049981" y="7316"/>
                </a:cubicBezTo>
                <a:cubicBezTo>
                  <a:pt x="1354194" y="2829"/>
                  <a:pt x="1846396" y="-29788"/>
                  <a:pt x="2054866" y="91491"/>
                </a:cubicBezTo>
                <a:cubicBezTo>
                  <a:pt x="2263336" y="212770"/>
                  <a:pt x="2276819" y="267750"/>
                  <a:pt x="2300803" y="734990"/>
                </a:cubicBezTo>
                <a:cubicBezTo>
                  <a:pt x="2324787" y="1202230"/>
                  <a:pt x="2400117" y="2488509"/>
                  <a:pt x="2198768" y="2894932"/>
                </a:cubicBezTo>
                <a:cubicBezTo>
                  <a:pt x="1997419" y="3301355"/>
                  <a:pt x="1441663" y="3139347"/>
                  <a:pt x="1092710" y="3173530"/>
                </a:cubicBezTo>
                <a:cubicBezTo>
                  <a:pt x="743757" y="3207713"/>
                  <a:pt x="305480" y="3222316"/>
                  <a:pt x="127035" y="2844519"/>
                </a:cubicBezTo>
                <a:cubicBezTo>
                  <a:pt x="-51410" y="2466722"/>
                  <a:pt x="4946" y="1361101"/>
                  <a:pt x="22038" y="9067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50085" y="3639908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89013" y="4659117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 стрелкой 52"/>
          <p:cNvCxnSpPr>
            <a:stCxn id="49" idx="2"/>
            <a:endCxn id="44" idx="0"/>
          </p:cNvCxnSpPr>
          <p:nvPr/>
        </p:nvCxnSpPr>
        <p:spPr>
          <a:xfrm>
            <a:off x="9438455" y="4162927"/>
            <a:ext cx="0" cy="4961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9456128" y="5299666"/>
            <a:ext cx="3799" cy="3470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7809974" y="4983970"/>
            <a:ext cx="10650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51" idx="0"/>
          </p:cNvCxnSpPr>
          <p:nvPr/>
        </p:nvCxnSpPr>
        <p:spPr>
          <a:xfrm flipH="1">
            <a:off x="7619731" y="4289614"/>
            <a:ext cx="3149" cy="5096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5" idx="2"/>
          </p:cNvCxnSpPr>
          <p:nvPr/>
        </p:nvCxnSpPr>
        <p:spPr>
          <a:xfrm>
            <a:off x="7389453" y="3276078"/>
            <a:ext cx="0" cy="363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172321" y="3964761"/>
            <a:ext cx="10819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043546" y="3643284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8971243" y="480347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Объект 2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6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19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𝑠𝑖𝑣</m:t>
                    </m:r>
                  </m:oMath>
                </a14:m>
                <a:r>
                  <a:rPr lang="en-US" dirty="0"/>
                  <a:t> flag is responsible for applying SIV (synthetic IV, BRS2002) construction to provide nonce misuse resistance </a:t>
                </a:r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Скругленный прямоугольник 64"/>
          <p:cNvSpPr/>
          <p:nvPr/>
        </p:nvSpPr>
        <p:spPr>
          <a:xfrm>
            <a:off x="2012456" y="4672213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882282" y="3661648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 стрелкой 71"/>
          <p:cNvCxnSpPr>
            <a:stCxn id="68" idx="2"/>
            <a:endCxn id="66" idx="0"/>
          </p:cNvCxnSpPr>
          <p:nvPr/>
        </p:nvCxnSpPr>
        <p:spPr>
          <a:xfrm flipH="1">
            <a:off x="4431725" y="3270576"/>
            <a:ext cx="1" cy="391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5" idx="2"/>
          </p:cNvCxnSpPr>
          <p:nvPr/>
        </p:nvCxnSpPr>
        <p:spPr>
          <a:xfrm flipH="1">
            <a:off x="2561898" y="5321919"/>
            <a:ext cx="1" cy="34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9" idx="0"/>
          </p:cNvCxnSpPr>
          <p:nvPr/>
        </p:nvCxnSpPr>
        <p:spPr>
          <a:xfrm flipH="1">
            <a:off x="4431564" y="4311354"/>
            <a:ext cx="160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9" idx="1"/>
            <a:endCxn id="65" idx="3"/>
          </p:cNvCxnSpPr>
          <p:nvPr/>
        </p:nvCxnSpPr>
        <p:spPr>
          <a:xfrm flipH="1">
            <a:off x="3111341" y="4997066"/>
            <a:ext cx="11274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7" idx="2"/>
          </p:cNvCxnSpPr>
          <p:nvPr/>
        </p:nvCxnSpPr>
        <p:spPr>
          <a:xfrm>
            <a:off x="2371653" y="4171167"/>
            <a:ext cx="0" cy="48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3964353" y="380325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8602" y="4675589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войные круглые скобки 81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3018556" y="3986501"/>
            <a:ext cx="8637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2803515" y="4172855"/>
            <a:ext cx="1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52" idx="3"/>
          </p:cNvCxnSpPr>
          <p:nvPr/>
        </p:nvCxnSpPr>
        <p:spPr>
          <a:xfrm>
            <a:off x="8047177" y="3085910"/>
            <a:ext cx="1584216" cy="1565839"/>
          </a:xfrm>
          <a:prstGeom prst="bentConnector3">
            <a:avLst>
              <a:gd name="adj1" fmla="val 100087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7841414" y="3266977"/>
            <a:ext cx="1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</a:t>
            </a:fld>
            <a:endParaRPr lang="ru-RU" dirty="0"/>
          </a:p>
        </p:txBody>
      </p:sp>
      <p:pic>
        <p:nvPicPr>
          <p:cNvPr id="32" name="Объект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31" name="Полилиния 30"/>
          <p:cNvSpPr/>
          <p:nvPr/>
        </p:nvSpPr>
        <p:spPr>
          <a:xfrm>
            <a:off x="3633618" y="2526893"/>
            <a:ext cx="4924764" cy="1804214"/>
          </a:xfrm>
          <a:custGeom>
            <a:avLst/>
            <a:gdLst>
              <a:gd name="connsiteX0" fmla="*/ 3212196 w 7206625"/>
              <a:gd name="connsiteY0" fmla="*/ 7904 h 2796706"/>
              <a:gd name="connsiteX1" fmla="*/ 1840596 w 7206625"/>
              <a:gd name="connsiteY1" fmla="*/ 36479 h 2796706"/>
              <a:gd name="connsiteX2" fmla="*/ 630921 w 7206625"/>
              <a:gd name="connsiteY2" fmla="*/ 293654 h 2796706"/>
              <a:gd name="connsiteX3" fmla="*/ 2271 w 7206625"/>
              <a:gd name="connsiteY3" fmla="*/ 1217579 h 2796706"/>
              <a:gd name="connsiteX4" fmla="*/ 459471 w 7206625"/>
              <a:gd name="connsiteY4" fmla="*/ 2227229 h 2796706"/>
              <a:gd name="connsiteX5" fmla="*/ 1440546 w 7206625"/>
              <a:gd name="connsiteY5" fmla="*/ 2560604 h 2796706"/>
              <a:gd name="connsiteX6" fmla="*/ 3250296 w 7206625"/>
              <a:gd name="connsiteY6" fmla="*/ 2693954 h 2796706"/>
              <a:gd name="connsiteX7" fmla="*/ 5688696 w 7206625"/>
              <a:gd name="connsiteY7" fmla="*/ 2751104 h 2796706"/>
              <a:gd name="connsiteX8" fmla="*/ 7031721 w 7206625"/>
              <a:gd name="connsiteY8" fmla="*/ 1989104 h 2796706"/>
              <a:gd name="connsiteX9" fmla="*/ 7107921 w 7206625"/>
              <a:gd name="connsiteY9" fmla="*/ 750854 h 2796706"/>
              <a:gd name="connsiteX10" fmla="*/ 6269721 w 7206625"/>
              <a:gd name="connsiteY10" fmla="*/ 198404 h 2796706"/>
              <a:gd name="connsiteX11" fmla="*/ 4679046 w 7206625"/>
              <a:gd name="connsiteY11" fmla="*/ 17429 h 2796706"/>
              <a:gd name="connsiteX12" fmla="*/ 3212196 w 7206625"/>
              <a:gd name="connsiteY12" fmla="*/ 7904 h 2796706"/>
              <a:gd name="connsiteX0" fmla="*/ 3212196 w 7213089"/>
              <a:gd name="connsiteY0" fmla="*/ 7904 h 2697407"/>
              <a:gd name="connsiteX1" fmla="*/ 1840596 w 7213089"/>
              <a:gd name="connsiteY1" fmla="*/ 36479 h 2697407"/>
              <a:gd name="connsiteX2" fmla="*/ 630921 w 7213089"/>
              <a:gd name="connsiteY2" fmla="*/ 293654 h 2697407"/>
              <a:gd name="connsiteX3" fmla="*/ 2271 w 7213089"/>
              <a:gd name="connsiteY3" fmla="*/ 1217579 h 2697407"/>
              <a:gd name="connsiteX4" fmla="*/ 459471 w 7213089"/>
              <a:gd name="connsiteY4" fmla="*/ 2227229 h 2697407"/>
              <a:gd name="connsiteX5" fmla="*/ 1440546 w 7213089"/>
              <a:gd name="connsiteY5" fmla="*/ 2560604 h 2697407"/>
              <a:gd name="connsiteX6" fmla="*/ 3250296 w 7213089"/>
              <a:gd name="connsiteY6" fmla="*/ 2693954 h 2697407"/>
              <a:gd name="connsiteX7" fmla="*/ 5580052 w 7213089"/>
              <a:gd name="connsiteY7" fmla="*/ 2594854 h 2697407"/>
              <a:gd name="connsiteX8" fmla="*/ 7031721 w 7213089"/>
              <a:gd name="connsiteY8" fmla="*/ 1989104 h 2697407"/>
              <a:gd name="connsiteX9" fmla="*/ 7107921 w 7213089"/>
              <a:gd name="connsiteY9" fmla="*/ 750854 h 2697407"/>
              <a:gd name="connsiteX10" fmla="*/ 6269721 w 7213089"/>
              <a:gd name="connsiteY10" fmla="*/ 198404 h 2697407"/>
              <a:gd name="connsiteX11" fmla="*/ 4679046 w 7213089"/>
              <a:gd name="connsiteY11" fmla="*/ 17429 h 2697407"/>
              <a:gd name="connsiteX12" fmla="*/ 3212196 w 7213089"/>
              <a:gd name="connsiteY12" fmla="*/ 7904 h 26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3089" h="2697407">
                <a:moveTo>
                  <a:pt x="3212196" y="7904"/>
                </a:moveTo>
                <a:cubicBezTo>
                  <a:pt x="2739121" y="11079"/>
                  <a:pt x="2270808" y="-11146"/>
                  <a:pt x="1840596" y="36479"/>
                </a:cubicBezTo>
                <a:cubicBezTo>
                  <a:pt x="1410383" y="84104"/>
                  <a:pt x="937308" y="96804"/>
                  <a:pt x="630921" y="293654"/>
                </a:cubicBezTo>
                <a:cubicBezTo>
                  <a:pt x="324533" y="490504"/>
                  <a:pt x="30846" y="895317"/>
                  <a:pt x="2271" y="1217579"/>
                </a:cubicBezTo>
                <a:cubicBezTo>
                  <a:pt x="-26304" y="1539841"/>
                  <a:pt x="219759" y="2003392"/>
                  <a:pt x="459471" y="2227229"/>
                </a:cubicBezTo>
                <a:cubicBezTo>
                  <a:pt x="699183" y="2451066"/>
                  <a:pt x="975408" y="2482816"/>
                  <a:pt x="1440546" y="2560604"/>
                </a:cubicBezTo>
                <a:cubicBezTo>
                  <a:pt x="1905684" y="2638392"/>
                  <a:pt x="2560378" y="2688246"/>
                  <a:pt x="3250296" y="2693954"/>
                </a:cubicBezTo>
                <a:cubicBezTo>
                  <a:pt x="3940214" y="2699662"/>
                  <a:pt x="4949815" y="2712329"/>
                  <a:pt x="5580052" y="2594854"/>
                </a:cubicBezTo>
                <a:cubicBezTo>
                  <a:pt x="6210289" y="2477379"/>
                  <a:pt x="6777076" y="2296437"/>
                  <a:pt x="7031721" y="1989104"/>
                </a:cubicBezTo>
                <a:cubicBezTo>
                  <a:pt x="7286366" y="1681771"/>
                  <a:pt x="7234921" y="1049304"/>
                  <a:pt x="7107921" y="750854"/>
                </a:cubicBezTo>
                <a:cubicBezTo>
                  <a:pt x="6980921" y="452404"/>
                  <a:pt x="6674533" y="320641"/>
                  <a:pt x="6269721" y="198404"/>
                </a:cubicBezTo>
                <a:cubicBezTo>
                  <a:pt x="5864909" y="76167"/>
                  <a:pt x="5187046" y="47591"/>
                  <a:pt x="4679046" y="17429"/>
                </a:cubicBezTo>
                <a:cubicBezTo>
                  <a:pt x="4171046" y="-12733"/>
                  <a:pt x="3685271" y="4729"/>
                  <a:pt x="3212196" y="7904"/>
                </a:cubicBezTo>
                <a:close/>
              </a:path>
            </a:pathLst>
          </a:custGeom>
          <a:solidFill>
            <a:schemeClr val="bg2"/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Previously on CTCrypt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8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50085" y="3639908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89013" y="4659117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 стрелкой 52"/>
          <p:cNvCxnSpPr>
            <a:stCxn id="49" idx="2"/>
            <a:endCxn id="44" idx="0"/>
          </p:cNvCxnSpPr>
          <p:nvPr/>
        </p:nvCxnSpPr>
        <p:spPr>
          <a:xfrm>
            <a:off x="9438455" y="4162927"/>
            <a:ext cx="0" cy="4961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9456128" y="5299666"/>
            <a:ext cx="3799" cy="3470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7809974" y="4983970"/>
            <a:ext cx="10650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51" idx="0"/>
          </p:cNvCxnSpPr>
          <p:nvPr/>
        </p:nvCxnSpPr>
        <p:spPr>
          <a:xfrm flipH="1">
            <a:off x="7619731" y="4289614"/>
            <a:ext cx="3149" cy="5096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5" idx="2"/>
          </p:cNvCxnSpPr>
          <p:nvPr/>
        </p:nvCxnSpPr>
        <p:spPr>
          <a:xfrm>
            <a:off x="7389453" y="3276078"/>
            <a:ext cx="0" cy="363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172321" y="3964761"/>
            <a:ext cx="10819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043546" y="3643284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8971243" y="480347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Объект 2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6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𝑠𝑖𝑣</m:t>
                    </m:r>
                  </m:oMath>
                </a14:m>
                <a:r>
                  <a:rPr lang="en-US" dirty="0"/>
                  <a:t> flag is responsible for applying SIV (synthetic IV, BRS2002) construction to provide nonce misuse resistance </a:t>
                </a:r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Скругленный прямоугольник 64"/>
          <p:cNvSpPr/>
          <p:nvPr/>
        </p:nvSpPr>
        <p:spPr>
          <a:xfrm>
            <a:off x="2012456" y="4672213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882282" y="3661648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 стрелкой 71"/>
          <p:cNvCxnSpPr>
            <a:stCxn id="68" idx="2"/>
            <a:endCxn id="66" idx="0"/>
          </p:cNvCxnSpPr>
          <p:nvPr/>
        </p:nvCxnSpPr>
        <p:spPr>
          <a:xfrm flipH="1">
            <a:off x="4431725" y="3270576"/>
            <a:ext cx="1" cy="391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5" idx="2"/>
          </p:cNvCxnSpPr>
          <p:nvPr/>
        </p:nvCxnSpPr>
        <p:spPr>
          <a:xfrm flipH="1">
            <a:off x="2561898" y="5321919"/>
            <a:ext cx="1" cy="34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9" idx="0"/>
          </p:cNvCxnSpPr>
          <p:nvPr/>
        </p:nvCxnSpPr>
        <p:spPr>
          <a:xfrm flipH="1">
            <a:off x="4431564" y="4311354"/>
            <a:ext cx="160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9" idx="1"/>
            <a:endCxn id="65" idx="3"/>
          </p:cNvCxnSpPr>
          <p:nvPr/>
        </p:nvCxnSpPr>
        <p:spPr>
          <a:xfrm flipH="1">
            <a:off x="3111341" y="4997066"/>
            <a:ext cx="11274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7" idx="2"/>
          </p:cNvCxnSpPr>
          <p:nvPr/>
        </p:nvCxnSpPr>
        <p:spPr>
          <a:xfrm>
            <a:off x="2371653" y="4171167"/>
            <a:ext cx="0" cy="48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3964353" y="380325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8602" y="4675589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войные круглые скобки 81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 rot="16200000" flipH="1">
            <a:off x="6477835" y="3250581"/>
            <a:ext cx="2352806" cy="1509499"/>
          </a:xfrm>
          <a:custGeom>
            <a:avLst/>
            <a:gdLst>
              <a:gd name="connsiteX0" fmla="*/ 28025 w 2292216"/>
              <a:gd name="connsiteY0" fmla="*/ 559040 h 3129201"/>
              <a:gd name="connsiteX1" fmla="*/ 224579 w 2292216"/>
              <a:gd name="connsiteY1" fmla="*/ 114659 h 3129201"/>
              <a:gd name="connsiteX2" fmla="*/ 1044975 w 2292216"/>
              <a:gd name="connsiteY2" fmla="*/ 3564 h 3129201"/>
              <a:gd name="connsiteX3" fmla="*/ 1797005 w 2292216"/>
              <a:gd name="connsiteY3" fmla="*/ 97567 h 3129201"/>
              <a:gd name="connsiteX4" fmla="*/ 2147382 w 2292216"/>
              <a:gd name="connsiteY4" fmla="*/ 721410 h 3129201"/>
              <a:gd name="connsiteX5" fmla="*/ 2215749 w 2292216"/>
              <a:gd name="connsiteY5" fmla="*/ 2635668 h 3129201"/>
              <a:gd name="connsiteX6" fmla="*/ 1087704 w 2292216"/>
              <a:gd name="connsiteY6" fmla="*/ 3071504 h 3129201"/>
              <a:gd name="connsiteX7" fmla="*/ 122029 w 2292216"/>
              <a:gd name="connsiteY7" fmla="*/ 2840767 h 3129201"/>
              <a:gd name="connsiteX8" fmla="*/ 28025 w 2292216"/>
              <a:gd name="connsiteY8" fmla="*/ 559040 h 3129201"/>
              <a:gd name="connsiteX0" fmla="*/ 28025 w 2357736"/>
              <a:gd name="connsiteY0" fmla="*/ 559363 h 3129524"/>
              <a:gd name="connsiteX1" fmla="*/ 224579 w 2357736"/>
              <a:gd name="connsiteY1" fmla="*/ 114982 h 3129524"/>
              <a:gd name="connsiteX2" fmla="*/ 1044975 w 2357736"/>
              <a:gd name="connsiteY2" fmla="*/ 3887 h 3129524"/>
              <a:gd name="connsiteX3" fmla="*/ 1797005 w 2357736"/>
              <a:gd name="connsiteY3" fmla="*/ 97890 h 3129524"/>
              <a:gd name="connsiteX4" fmla="*/ 2295797 w 2357736"/>
              <a:gd name="connsiteY4" fmla="*/ 731561 h 3129524"/>
              <a:gd name="connsiteX5" fmla="*/ 2215749 w 2357736"/>
              <a:gd name="connsiteY5" fmla="*/ 2635991 h 3129524"/>
              <a:gd name="connsiteX6" fmla="*/ 1087704 w 2357736"/>
              <a:gd name="connsiteY6" fmla="*/ 3071827 h 3129524"/>
              <a:gd name="connsiteX7" fmla="*/ 122029 w 2357736"/>
              <a:gd name="connsiteY7" fmla="*/ 2841090 h 3129524"/>
              <a:gd name="connsiteX8" fmla="*/ 28025 w 2357736"/>
              <a:gd name="connsiteY8" fmla="*/ 559363 h 3129524"/>
              <a:gd name="connsiteX0" fmla="*/ 28025 w 2341721"/>
              <a:gd name="connsiteY0" fmla="*/ 562792 h 3132953"/>
              <a:gd name="connsiteX1" fmla="*/ 224579 w 2341721"/>
              <a:gd name="connsiteY1" fmla="*/ 118411 h 3132953"/>
              <a:gd name="connsiteX2" fmla="*/ 1044975 w 2341721"/>
              <a:gd name="connsiteY2" fmla="*/ 7316 h 3132953"/>
              <a:gd name="connsiteX3" fmla="*/ 2049860 w 2341721"/>
              <a:gd name="connsiteY3" fmla="*/ 91491 h 3132953"/>
              <a:gd name="connsiteX4" fmla="*/ 2295797 w 2341721"/>
              <a:gd name="connsiteY4" fmla="*/ 734990 h 3132953"/>
              <a:gd name="connsiteX5" fmla="*/ 2215749 w 2341721"/>
              <a:gd name="connsiteY5" fmla="*/ 2639420 h 3132953"/>
              <a:gd name="connsiteX6" fmla="*/ 1087704 w 2341721"/>
              <a:gd name="connsiteY6" fmla="*/ 3075256 h 3132953"/>
              <a:gd name="connsiteX7" fmla="*/ 122029 w 2341721"/>
              <a:gd name="connsiteY7" fmla="*/ 2844519 h 3132953"/>
              <a:gd name="connsiteX8" fmla="*/ 28025 w 2341721"/>
              <a:gd name="connsiteY8" fmla="*/ 562792 h 3132953"/>
              <a:gd name="connsiteX0" fmla="*/ 28025 w 2329585"/>
              <a:gd name="connsiteY0" fmla="*/ 562792 h 3132953"/>
              <a:gd name="connsiteX1" fmla="*/ 224579 w 2329585"/>
              <a:gd name="connsiteY1" fmla="*/ 118411 h 3132953"/>
              <a:gd name="connsiteX2" fmla="*/ 1044975 w 2329585"/>
              <a:gd name="connsiteY2" fmla="*/ 7316 h 3132953"/>
              <a:gd name="connsiteX3" fmla="*/ 2049860 w 2329585"/>
              <a:gd name="connsiteY3" fmla="*/ 91491 h 3132953"/>
              <a:gd name="connsiteX4" fmla="*/ 2295797 w 2329585"/>
              <a:gd name="connsiteY4" fmla="*/ 734990 h 3132953"/>
              <a:gd name="connsiteX5" fmla="*/ 2193762 w 2329585"/>
              <a:gd name="connsiteY5" fmla="*/ 2894932 h 3132953"/>
              <a:gd name="connsiteX6" fmla="*/ 1087704 w 2329585"/>
              <a:gd name="connsiteY6" fmla="*/ 3075256 h 3132953"/>
              <a:gd name="connsiteX7" fmla="*/ 122029 w 2329585"/>
              <a:gd name="connsiteY7" fmla="*/ 2844519 h 3132953"/>
              <a:gd name="connsiteX8" fmla="*/ 28025 w 2329585"/>
              <a:gd name="connsiteY8" fmla="*/ 562792 h 3132953"/>
              <a:gd name="connsiteX0" fmla="*/ 26046 w 2327606"/>
              <a:gd name="connsiteY0" fmla="*/ 562792 h 3200124"/>
              <a:gd name="connsiteX1" fmla="*/ 222600 w 2327606"/>
              <a:gd name="connsiteY1" fmla="*/ 118411 h 3200124"/>
              <a:gd name="connsiteX2" fmla="*/ 1042996 w 2327606"/>
              <a:gd name="connsiteY2" fmla="*/ 7316 h 3200124"/>
              <a:gd name="connsiteX3" fmla="*/ 2047881 w 2327606"/>
              <a:gd name="connsiteY3" fmla="*/ 91491 h 3200124"/>
              <a:gd name="connsiteX4" fmla="*/ 2293818 w 2327606"/>
              <a:gd name="connsiteY4" fmla="*/ 734990 h 3200124"/>
              <a:gd name="connsiteX5" fmla="*/ 2191783 w 2327606"/>
              <a:gd name="connsiteY5" fmla="*/ 2894932 h 3200124"/>
              <a:gd name="connsiteX6" fmla="*/ 1085725 w 2327606"/>
              <a:gd name="connsiteY6" fmla="*/ 3173530 h 3200124"/>
              <a:gd name="connsiteX7" fmla="*/ 120050 w 2327606"/>
              <a:gd name="connsiteY7" fmla="*/ 2844519 h 3200124"/>
              <a:gd name="connsiteX8" fmla="*/ 26046 w 2327606"/>
              <a:gd name="connsiteY8" fmla="*/ 562792 h 3200124"/>
              <a:gd name="connsiteX0" fmla="*/ 22038 w 2334591"/>
              <a:gd name="connsiteY0" fmla="*/ 906750 h 3189678"/>
              <a:gd name="connsiteX1" fmla="*/ 229585 w 2334591"/>
              <a:gd name="connsiteY1" fmla="*/ 118411 h 3189678"/>
              <a:gd name="connsiteX2" fmla="*/ 1049981 w 2334591"/>
              <a:gd name="connsiteY2" fmla="*/ 7316 h 3189678"/>
              <a:gd name="connsiteX3" fmla="*/ 2054866 w 2334591"/>
              <a:gd name="connsiteY3" fmla="*/ 91491 h 3189678"/>
              <a:gd name="connsiteX4" fmla="*/ 2300803 w 2334591"/>
              <a:gd name="connsiteY4" fmla="*/ 734990 h 3189678"/>
              <a:gd name="connsiteX5" fmla="*/ 2198768 w 2334591"/>
              <a:gd name="connsiteY5" fmla="*/ 2894932 h 3189678"/>
              <a:gd name="connsiteX6" fmla="*/ 1092710 w 2334591"/>
              <a:gd name="connsiteY6" fmla="*/ 3173530 h 3189678"/>
              <a:gd name="connsiteX7" fmla="*/ 127035 w 2334591"/>
              <a:gd name="connsiteY7" fmla="*/ 2844519 h 3189678"/>
              <a:gd name="connsiteX8" fmla="*/ 22038 w 2334591"/>
              <a:gd name="connsiteY8" fmla="*/ 906750 h 31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4591" h="3189678">
                <a:moveTo>
                  <a:pt x="22038" y="906750"/>
                </a:moveTo>
                <a:cubicBezTo>
                  <a:pt x="39130" y="452399"/>
                  <a:pt x="58261" y="268316"/>
                  <a:pt x="229585" y="118411"/>
                </a:cubicBezTo>
                <a:cubicBezTo>
                  <a:pt x="400909" y="-31494"/>
                  <a:pt x="745768" y="11803"/>
                  <a:pt x="1049981" y="7316"/>
                </a:cubicBezTo>
                <a:cubicBezTo>
                  <a:pt x="1354194" y="2829"/>
                  <a:pt x="1846396" y="-29788"/>
                  <a:pt x="2054866" y="91491"/>
                </a:cubicBezTo>
                <a:cubicBezTo>
                  <a:pt x="2263336" y="212770"/>
                  <a:pt x="2276819" y="267750"/>
                  <a:pt x="2300803" y="734990"/>
                </a:cubicBezTo>
                <a:cubicBezTo>
                  <a:pt x="2324787" y="1202230"/>
                  <a:pt x="2400117" y="2488509"/>
                  <a:pt x="2198768" y="2894932"/>
                </a:cubicBezTo>
                <a:cubicBezTo>
                  <a:pt x="1997419" y="3301355"/>
                  <a:pt x="1441663" y="3139347"/>
                  <a:pt x="1092710" y="3173530"/>
                </a:cubicBezTo>
                <a:cubicBezTo>
                  <a:pt x="743757" y="3207713"/>
                  <a:pt x="305480" y="3222316"/>
                  <a:pt x="127035" y="2844519"/>
                </a:cubicBezTo>
                <a:cubicBezTo>
                  <a:pt x="-51410" y="2466722"/>
                  <a:pt x="4946" y="1361101"/>
                  <a:pt x="22038" y="9067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3018556" y="3986501"/>
            <a:ext cx="8637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2803515" y="4172855"/>
            <a:ext cx="1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/>
          <p:nvPr/>
        </p:nvCxnSpPr>
        <p:spPr>
          <a:xfrm>
            <a:off x="8047177" y="3085910"/>
            <a:ext cx="1584216" cy="1565839"/>
          </a:xfrm>
          <a:prstGeom prst="bentConnector3">
            <a:avLst>
              <a:gd name="adj1" fmla="val 100087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7841414" y="3266977"/>
            <a:ext cx="1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90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50085" y="3639908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89013" y="4659117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 стрелкой 52"/>
          <p:cNvCxnSpPr>
            <a:stCxn id="49" idx="2"/>
            <a:endCxn id="44" idx="0"/>
          </p:cNvCxnSpPr>
          <p:nvPr/>
        </p:nvCxnSpPr>
        <p:spPr>
          <a:xfrm>
            <a:off x="9438455" y="4162927"/>
            <a:ext cx="0" cy="4961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9456128" y="5299666"/>
            <a:ext cx="3799" cy="3470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7809974" y="4983970"/>
            <a:ext cx="10650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51" idx="0"/>
          </p:cNvCxnSpPr>
          <p:nvPr/>
        </p:nvCxnSpPr>
        <p:spPr>
          <a:xfrm flipH="1">
            <a:off x="7619731" y="4289614"/>
            <a:ext cx="3149" cy="5096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5" idx="2"/>
          </p:cNvCxnSpPr>
          <p:nvPr/>
        </p:nvCxnSpPr>
        <p:spPr>
          <a:xfrm>
            <a:off x="7389453" y="3276078"/>
            <a:ext cx="0" cy="363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172321" y="3964761"/>
            <a:ext cx="10819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043546" y="3643284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8971243" y="480347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Объект 2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6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21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𝑠𝑖𝑣</m:t>
                    </m:r>
                  </m:oMath>
                </a14:m>
                <a:r>
                  <a:rPr lang="en-US" dirty="0"/>
                  <a:t> flag is responsible for applying SIV (synthetic IV, BRS2002) construction to provide nonce misuse resistance </a:t>
                </a:r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Скругленный прямоугольник 64"/>
          <p:cNvSpPr/>
          <p:nvPr/>
        </p:nvSpPr>
        <p:spPr>
          <a:xfrm>
            <a:off x="2012456" y="4672213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882282" y="3661648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 стрелкой 71"/>
          <p:cNvCxnSpPr>
            <a:stCxn id="68" idx="2"/>
            <a:endCxn id="66" idx="0"/>
          </p:cNvCxnSpPr>
          <p:nvPr/>
        </p:nvCxnSpPr>
        <p:spPr>
          <a:xfrm flipH="1">
            <a:off x="4431725" y="3270576"/>
            <a:ext cx="1" cy="391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5" idx="2"/>
          </p:cNvCxnSpPr>
          <p:nvPr/>
        </p:nvCxnSpPr>
        <p:spPr>
          <a:xfrm flipH="1">
            <a:off x="2561898" y="5321919"/>
            <a:ext cx="1" cy="34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9" idx="0"/>
          </p:cNvCxnSpPr>
          <p:nvPr/>
        </p:nvCxnSpPr>
        <p:spPr>
          <a:xfrm flipH="1">
            <a:off x="4431564" y="4311354"/>
            <a:ext cx="160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9" idx="1"/>
            <a:endCxn id="65" idx="3"/>
          </p:cNvCxnSpPr>
          <p:nvPr/>
        </p:nvCxnSpPr>
        <p:spPr>
          <a:xfrm flipH="1">
            <a:off x="3111341" y="4997066"/>
            <a:ext cx="11274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7" idx="2"/>
          </p:cNvCxnSpPr>
          <p:nvPr/>
        </p:nvCxnSpPr>
        <p:spPr>
          <a:xfrm>
            <a:off x="2371653" y="4171167"/>
            <a:ext cx="0" cy="48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3964353" y="380325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8602" y="4675589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войные круглые скобки 81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 rot="16200000" flipH="1">
            <a:off x="8330293" y="4101657"/>
            <a:ext cx="2352806" cy="1509499"/>
          </a:xfrm>
          <a:custGeom>
            <a:avLst/>
            <a:gdLst>
              <a:gd name="connsiteX0" fmla="*/ 28025 w 2292216"/>
              <a:gd name="connsiteY0" fmla="*/ 559040 h 3129201"/>
              <a:gd name="connsiteX1" fmla="*/ 224579 w 2292216"/>
              <a:gd name="connsiteY1" fmla="*/ 114659 h 3129201"/>
              <a:gd name="connsiteX2" fmla="*/ 1044975 w 2292216"/>
              <a:gd name="connsiteY2" fmla="*/ 3564 h 3129201"/>
              <a:gd name="connsiteX3" fmla="*/ 1797005 w 2292216"/>
              <a:gd name="connsiteY3" fmla="*/ 97567 h 3129201"/>
              <a:gd name="connsiteX4" fmla="*/ 2147382 w 2292216"/>
              <a:gd name="connsiteY4" fmla="*/ 721410 h 3129201"/>
              <a:gd name="connsiteX5" fmla="*/ 2215749 w 2292216"/>
              <a:gd name="connsiteY5" fmla="*/ 2635668 h 3129201"/>
              <a:gd name="connsiteX6" fmla="*/ 1087704 w 2292216"/>
              <a:gd name="connsiteY6" fmla="*/ 3071504 h 3129201"/>
              <a:gd name="connsiteX7" fmla="*/ 122029 w 2292216"/>
              <a:gd name="connsiteY7" fmla="*/ 2840767 h 3129201"/>
              <a:gd name="connsiteX8" fmla="*/ 28025 w 2292216"/>
              <a:gd name="connsiteY8" fmla="*/ 559040 h 3129201"/>
              <a:gd name="connsiteX0" fmla="*/ 28025 w 2357736"/>
              <a:gd name="connsiteY0" fmla="*/ 559363 h 3129524"/>
              <a:gd name="connsiteX1" fmla="*/ 224579 w 2357736"/>
              <a:gd name="connsiteY1" fmla="*/ 114982 h 3129524"/>
              <a:gd name="connsiteX2" fmla="*/ 1044975 w 2357736"/>
              <a:gd name="connsiteY2" fmla="*/ 3887 h 3129524"/>
              <a:gd name="connsiteX3" fmla="*/ 1797005 w 2357736"/>
              <a:gd name="connsiteY3" fmla="*/ 97890 h 3129524"/>
              <a:gd name="connsiteX4" fmla="*/ 2295797 w 2357736"/>
              <a:gd name="connsiteY4" fmla="*/ 731561 h 3129524"/>
              <a:gd name="connsiteX5" fmla="*/ 2215749 w 2357736"/>
              <a:gd name="connsiteY5" fmla="*/ 2635991 h 3129524"/>
              <a:gd name="connsiteX6" fmla="*/ 1087704 w 2357736"/>
              <a:gd name="connsiteY6" fmla="*/ 3071827 h 3129524"/>
              <a:gd name="connsiteX7" fmla="*/ 122029 w 2357736"/>
              <a:gd name="connsiteY7" fmla="*/ 2841090 h 3129524"/>
              <a:gd name="connsiteX8" fmla="*/ 28025 w 2357736"/>
              <a:gd name="connsiteY8" fmla="*/ 559363 h 3129524"/>
              <a:gd name="connsiteX0" fmla="*/ 28025 w 2341721"/>
              <a:gd name="connsiteY0" fmla="*/ 562792 h 3132953"/>
              <a:gd name="connsiteX1" fmla="*/ 224579 w 2341721"/>
              <a:gd name="connsiteY1" fmla="*/ 118411 h 3132953"/>
              <a:gd name="connsiteX2" fmla="*/ 1044975 w 2341721"/>
              <a:gd name="connsiteY2" fmla="*/ 7316 h 3132953"/>
              <a:gd name="connsiteX3" fmla="*/ 2049860 w 2341721"/>
              <a:gd name="connsiteY3" fmla="*/ 91491 h 3132953"/>
              <a:gd name="connsiteX4" fmla="*/ 2295797 w 2341721"/>
              <a:gd name="connsiteY4" fmla="*/ 734990 h 3132953"/>
              <a:gd name="connsiteX5" fmla="*/ 2215749 w 2341721"/>
              <a:gd name="connsiteY5" fmla="*/ 2639420 h 3132953"/>
              <a:gd name="connsiteX6" fmla="*/ 1087704 w 2341721"/>
              <a:gd name="connsiteY6" fmla="*/ 3075256 h 3132953"/>
              <a:gd name="connsiteX7" fmla="*/ 122029 w 2341721"/>
              <a:gd name="connsiteY7" fmla="*/ 2844519 h 3132953"/>
              <a:gd name="connsiteX8" fmla="*/ 28025 w 2341721"/>
              <a:gd name="connsiteY8" fmla="*/ 562792 h 3132953"/>
              <a:gd name="connsiteX0" fmla="*/ 28025 w 2329585"/>
              <a:gd name="connsiteY0" fmla="*/ 562792 h 3132953"/>
              <a:gd name="connsiteX1" fmla="*/ 224579 w 2329585"/>
              <a:gd name="connsiteY1" fmla="*/ 118411 h 3132953"/>
              <a:gd name="connsiteX2" fmla="*/ 1044975 w 2329585"/>
              <a:gd name="connsiteY2" fmla="*/ 7316 h 3132953"/>
              <a:gd name="connsiteX3" fmla="*/ 2049860 w 2329585"/>
              <a:gd name="connsiteY3" fmla="*/ 91491 h 3132953"/>
              <a:gd name="connsiteX4" fmla="*/ 2295797 w 2329585"/>
              <a:gd name="connsiteY4" fmla="*/ 734990 h 3132953"/>
              <a:gd name="connsiteX5" fmla="*/ 2193762 w 2329585"/>
              <a:gd name="connsiteY5" fmla="*/ 2894932 h 3132953"/>
              <a:gd name="connsiteX6" fmla="*/ 1087704 w 2329585"/>
              <a:gd name="connsiteY6" fmla="*/ 3075256 h 3132953"/>
              <a:gd name="connsiteX7" fmla="*/ 122029 w 2329585"/>
              <a:gd name="connsiteY7" fmla="*/ 2844519 h 3132953"/>
              <a:gd name="connsiteX8" fmla="*/ 28025 w 2329585"/>
              <a:gd name="connsiteY8" fmla="*/ 562792 h 3132953"/>
              <a:gd name="connsiteX0" fmla="*/ 26046 w 2327606"/>
              <a:gd name="connsiteY0" fmla="*/ 562792 h 3200124"/>
              <a:gd name="connsiteX1" fmla="*/ 222600 w 2327606"/>
              <a:gd name="connsiteY1" fmla="*/ 118411 h 3200124"/>
              <a:gd name="connsiteX2" fmla="*/ 1042996 w 2327606"/>
              <a:gd name="connsiteY2" fmla="*/ 7316 h 3200124"/>
              <a:gd name="connsiteX3" fmla="*/ 2047881 w 2327606"/>
              <a:gd name="connsiteY3" fmla="*/ 91491 h 3200124"/>
              <a:gd name="connsiteX4" fmla="*/ 2293818 w 2327606"/>
              <a:gd name="connsiteY4" fmla="*/ 734990 h 3200124"/>
              <a:gd name="connsiteX5" fmla="*/ 2191783 w 2327606"/>
              <a:gd name="connsiteY5" fmla="*/ 2894932 h 3200124"/>
              <a:gd name="connsiteX6" fmla="*/ 1085725 w 2327606"/>
              <a:gd name="connsiteY6" fmla="*/ 3173530 h 3200124"/>
              <a:gd name="connsiteX7" fmla="*/ 120050 w 2327606"/>
              <a:gd name="connsiteY7" fmla="*/ 2844519 h 3200124"/>
              <a:gd name="connsiteX8" fmla="*/ 26046 w 2327606"/>
              <a:gd name="connsiteY8" fmla="*/ 562792 h 3200124"/>
              <a:gd name="connsiteX0" fmla="*/ 22038 w 2334591"/>
              <a:gd name="connsiteY0" fmla="*/ 906750 h 3189678"/>
              <a:gd name="connsiteX1" fmla="*/ 229585 w 2334591"/>
              <a:gd name="connsiteY1" fmla="*/ 118411 h 3189678"/>
              <a:gd name="connsiteX2" fmla="*/ 1049981 w 2334591"/>
              <a:gd name="connsiteY2" fmla="*/ 7316 h 3189678"/>
              <a:gd name="connsiteX3" fmla="*/ 2054866 w 2334591"/>
              <a:gd name="connsiteY3" fmla="*/ 91491 h 3189678"/>
              <a:gd name="connsiteX4" fmla="*/ 2300803 w 2334591"/>
              <a:gd name="connsiteY4" fmla="*/ 734990 h 3189678"/>
              <a:gd name="connsiteX5" fmla="*/ 2198768 w 2334591"/>
              <a:gd name="connsiteY5" fmla="*/ 2894932 h 3189678"/>
              <a:gd name="connsiteX6" fmla="*/ 1092710 w 2334591"/>
              <a:gd name="connsiteY6" fmla="*/ 3173530 h 3189678"/>
              <a:gd name="connsiteX7" fmla="*/ 127035 w 2334591"/>
              <a:gd name="connsiteY7" fmla="*/ 2844519 h 3189678"/>
              <a:gd name="connsiteX8" fmla="*/ 22038 w 2334591"/>
              <a:gd name="connsiteY8" fmla="*/ 906750 h 31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4591" h="3189678">
                <a:moveTo>
                  <a:pt x="22038" y="906750"/>
                </a:moveTo>
                <a:cubicBezTo>
                  <a:pt x="39130" y="452399"/>
                  <a:pt x="58261" y="268316"/>
                  <a:pt x="229585" y="118411"/>
                </a:cubicBezTo>
                <a:cubicBezTo>
                  <a:pt x="400909" y="-31494"/>
                  <a:pt x="745768" y="11803"/>
                  <a:pt x="1049981" y="7316"/>
                </a:cubicBezTo>
                <a:cubicBezTo>
                  <a:pt x="1354194" y="2829"/>
                  <a:pt x="1846396" y="-29788"/>
                  <a:pt x="2054866" y="91491"/>
                </a:cubicBezTo>
                <a:cubicBezTo>
                  <a:pt x="2263336" y="212770"/>
                  <a:pt x="2276819" y="267750"/>
                  <a:pt x="2300803" y="734990"/>
                </a:cubicBezTo>
                <a:cubicBezTo>
                  <a:pt x="2324787" y="1202230"/>
                  <a:pt x="2400117" y="2488509"/>
                  <a:pt x="2198768" y="2894932"/>
                </a:cubicBezTo>
                <a:cubicBezTo>
                  <a:pt x="1997419" y="3301355"/>
                  <a:pt x="1441663" y="3139347"/>
                  <a:pt x="1092710" y="3173530"/>
                </a:cubicBezTo>
                <a:cubicBezTo>
                  <a:pt x="743757" y="3207713"/>
                  <a:pt x="305480" y="3222316"/>
                  <a:pt x="127035" y="2844519"/>
                </a:cubicBezTo>
                <a:cubicBezTo>
                  <a:pt x="-51410" y="2466722"/>
                  <a:pt x="4946" y="1361101"/>
                  <a:pt x="22038" y="9067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09974" y="5015579"/>
                <a:ext cx="921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b="0" i="1" smtClean="0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974" y="5015579"/>
                <a:ext cx="92159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Соединительная линия уступом 82"/>
          <p:cNvCxnSpPr/>
          <p:nvPr/>
        </p:nvCxnSpPr>
        <p:spPr>
          <a:xfrm>
            <a:off x="8047177" y="3085910"/>
            <a:ext cx="1584216" cy="1565839"/>
          </a:xfrm>
          <a:prstGeom prst="bentConnector3">
            <a:avLst>
              <a:gd name="adj1" fmla="val 100087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7841414" y="3266977"/>
            <a:ext cx="1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9CD1B31F-19D0-457D-9A55-8F4EA90CC039}"/>
              </a:ext>
            </a:extLst>
          </p:cNvPr>
          <p:cNvCxnSpPr/>
          <p:nvPr/>
        </p:nvCxnSpPr>
        <p:spPr>
          <a:xfrm>
            <a:off x="3018556" y="3986501"/>
            <a:ext cx="8637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F40E1A4A-E0A6-4D78-BCB2-C6C32B6FA203}"/>
              </a:ext>
            </a:extLst>
          </p:cNvPr>
          <p:cNvCxnSpPr/>
          <p:nvPr/>
        </p:nvCxnSpPr>
        <p:spPr>
          <a:xfrm flipH="1">
            <a:off x="2803515" y="4172855"/>
            <a:ext cx="1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9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50085" y="3639908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89013" y="4659117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12" y="2906746"/>
                <a:ext cx="3856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18" y="3793594"/>
                <a:ext cx="3858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50" y="5633847"/>
                <a:ext cx="385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86" y="4799304"/>
                <a:ext cx="3804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4" y="2901244"/>
                <a:ext cx="41152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 стрелкой 52"/>
          <p:cNvCxnSpPr>
            <a:stCxn id="49" idx="2"/>
            <a:endCxn id="44" idx="0"/>
          </p:cNvCxnSpPr>
          <p:nvPr/>
        </p:nvCxnSpPr>
        <p:spPr>
          <a:xfrm>
            <a:off x="9438455" y="4162927"/>
            <a:ext cx="0" cy="4961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9456128" y="5299666"/>
            <a:ext cx="3799" cy="3470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7809974" y="4983970"/>
            <a:ext cx="10650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51" idx="0"/>
          </p:cNvCxnSpPr>
          <p:nvPr/>
        </p:nvCxnSpPr>
        <p:spPr>
          <a:xfrm flipH="1">
            <a:off x="7619731" y="4289614"/>
            <a:ext cx="3149" cy="5096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5" idx="2"/>
          </p:cNvCxnSpPr>
          <p:nvPr/>
        </p:nvCxnSpPr>
        <p:spPr>
          <a:xfrm>
            <a:off x="7389453" y="3276078"/>
            <a:ext cx="0" cy="363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172321" y="3964761"/>
            <a:ext cx="10819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7841414" y="3266977"/>
            <a:ext cx="1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043546" y="3643284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>
                  <a:solidFill>
                    <a:srgbClr val="FF1635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82" y="5912174"/>
                <a:ext cx="98007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8971243" y="480347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Объект 2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6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𝑠𝑖𝑣</m:t>
                    </m:r>
                  </m:oMath>
                </a14:m>
                <a:r>
                  <a:rPr lang="en-US" dirty="0"/>
                  <a:t> flag is responsible for applying SIV (synthetic IV, BRS2002) construction to provide nonce misuse resistance </a:t>
                </a:r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6" y="2358380"/>
                <a:ext cx="10643189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Скругленный прямоугольник 64"/>
          <p:cNvSpPr/>
          <p:nvPr/>
        </p:nvSpPr>
        <p:spPr>
          <a:xfrm>
            <a:off x="2012456" y="4672213"/>
            <a:ext cx="1098884" cy="6497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882282" y="3661648"/>
            <a:ext cx="1098884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12" y="3801835"/>
                <a:ext cx="38568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8" y="2901244"/>
                <a:ext cx="38587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787" y="4812400"/>
                <a:ext cx="3855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53" y="5663477"/>
                <a:ext cx="38048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34" y="3801835"/>
                <a:ext cx="4115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 стрелкой 71"/>
          <p:cNvCxnSpPr>
            <a:stCxn id="68" idx="2"/>
            <a:endCxn id="66" idx="0"/>
          </p:cNvCxnSpPr>
          <p:nvPr/>
        </p:nvCxnSpPr>
        <p:spPr>
          <a:xfrm flipH="1">
            <a:off x="4431725" y="3270576"/>
            <a:ext cx="1" cy="391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5" idx="2"/>
          </p:cNvCxnSpPr>
          <p:nvPr/>
        </p:nvCxnSpPr>
        <p:spPr>
          <a:xfrm flipH="1">
            <a:off x="2561898" y="5321919"/>
            <a:ext cx="1" cy="34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9" idx="0"/>
          </p:cNvCxnSpPr>
          <p:nvPr/>
        </p:nvCxnSpPr>
        <p:spPr>
          <a:xfrm flipH="1">
            <a:off x="4431564" y="4311354"/>
            <a:ext cx="160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9" idx="1"/>
            <a:endCxn id="65" idx="3"/>
          </p:cNvCxnSpPr>
          <p:nvPr/>
        </p:nvCxnSpPr>
        <p:spPr>
          <a:xfrm flipH="1">
            <a:off x="3111341" y="4997066"/>
            <a:ext cx="11274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7" idx="2"/>
          </p:cNvCxnSpPr>
          <p:nvPr/>
        </p:nvCxnSpPr>
        <p:spPr>
          <a:xfrm>
            <a:off x="2371653" y="4171167"/>
            <a:ext cx="0" cy="487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3964353" y="3803255"/>
            <a:ext cx="93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8602" y="4675589"/>
            <a:ext cx="11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CTR-KM +</a:t>
            </a: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MultTag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  <m:r>
                        <a:rPr lang="en-US" i="1">
                          <a:solidFill>
                            <a:srgbClr val="FF163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81" y="5912174"/>
                <a:ext cx="98007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войные круглые скобки 81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3018556" y="3986501"/>
            <a:ext cx="8637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2803515" y="4172855"/>
            <a:ext cx="1" cy="5010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>
            <a:off x="8047177" y="3085910"/>
            <a:ext cx="1584216" cy="1565839"/>
          </a:xfrm>
          <a:prstGeom prst="bentConnector3">
            <a:avLst>
              <a:gd name="adj1" fmla="val 100087"/>
            </a:avLst>
          </a:prstGeom>
          <a:ln w="12700">
            <a:solidFill>
              <a:srgbClr val="FF163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4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6679" y="3387395"/>
                <a:ext cx="103986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parametrize the sizes of the initial and subsequent sections respectfully in the re-keying. Re-keying is incorporated within CTR-KM function for both tag generation </a:t>
                </a:r>
                <a:r>
                  <a: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and encryption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9" y="3387395"/>
                <a:ext cx="10398642" cy="707886"/>
              </a:xfrm>
              <a:prstGeom prst="rect">
                <a:avLst/>
              </a:prstGeom>
              <a:blipFill>
                <a:blip r:embed="rId9"/>
                <a:stretch>
                  <a:fillRect l="-586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/>
          <p:cNvSpPr/>
          <p:nvPr/>
        </p:nvSpPr>
        <p:spPr>
          <a:xfrm rot="5400000">
            <a:off x="7000411" y="1032432"/>
            <a:ext cx="171951" cy="1828799"/>
          </a:xfrm>
          <a:prstGeom prst="rightBrace">
            <a:avLst>
              <a:gd name="adj1" fmla="val 96481"/>
              <a:gd name="adj2" fmla="val 51563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51285" y="2111371"/>
            <a:ext cx="217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re-keying parameters</a:t>
            </a:r>
            <a:endParaRPr lang="ru-RU" dirty="0"/>
          </a:p>
        </p:txBody>
      </p:sp>
      <p:pic>
        <p:nvPicPr>
          <p:cNvPr id="94" name="Объект 2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9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23</a:t>
            </a:fld>
            <a:endParaRPr lang="ru-RU" dirty="0"/>
          </a:p>
        </p:txBody>
      </p:sp>
      <p:sp>
        <p:nvSpPr>
          <p:cNvPr id="96" name="Двойные круглые скобки 95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0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>
                <a:spLocks noChangeAspec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 стрелкой 63"/>
          <p:cNvCxnSpPr>
            <a:cxnSpLocks noChangeAspect="1"/>
          </p:cNvCxnSpPr>
          <p:nvPr/>
        </p:nvCxnSpPr>
        <p:spPr>
          <a:xfrm>
            <a:off x="869302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 noChangeAspect="1"/>
          </p:cNvCxnSpPr>
          <p:nvPr/>
        </p:nvCxnSpPr>
        <p:spPr>
          <a:xfrm>
            <a:off x="874064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Блок-схема: процесс 65"/>
              <p:cNvSpPr>
                <a:spLocks noChangeAspec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Блок-схема: процесс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spec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>
                <a:spLocks noChangeAspec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>
            <a:cxnSpLocks noChangeAspect="1"/>
          </p:cNvCxnSpPr>
          <p:nvPr/>
        </p:nvCxnSpPr>
        <p:spPr>
          <a:xfrm>
            <a:off x="1839389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cxnSpLocks noChangeAspect="1"/>
          </p:cNvCxnSpPr>
          <p:nvPr/>
        </p:nvCxnSpPr>
        <p:spPr>
          <a:xfrm>
            <a:off x="1844151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>
                <a:spLocks noChangeAspec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>
                <a:spLocks noChangeAspec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 стрелкой 78"/>
          <p:cNvCxnSpPr>
            <a:cxnSpLocks noChangeAspect="1"/>
          </p:cNvCxnSpPr>
          <p:nvPr/>
        </p:nvCxnSpPr>
        <p:spPr>
          <a:xfrm>
            <a:off x="3257297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cxnSpLocks noChangeAspect="1"/>
          </p:cNvCxnSpPr>
          <p:nvPr/>
        </p:nvCxnSpPr>
        <p:spPr>
          <a:xfrm>
            <a:off x="3262059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>
                <a:spLocks noChangeAspec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23904" y="5022498"/>
            <a:ext cx="3083762" cy="369332"/>
            <a:chOff x="3314261" y="5873246"/>
            <a:chExt cx="2961606" cy="3693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Прямая соединительная линия 14"/>
          <p:cNvCxnSpPr/>
          <p:nvPr/>
        </p:nvCxnSpPr>
        <p:spPr>
          <a:xfrm>
            <a:off x="2265214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авая фигурная скобка 175"/>
          <p:cNvSpPr/>
          <p:nvPr/>
        </p:nvSpPr>
        <p:spPr>
          <a:xfrm rot="5400000" flipH="1">
            <a:off x="2085432" y="1393721"/>
            <a:ext cx="204939" cy="3327997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blipFill>
                <a:blip r:embed="rId20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Двойные круглые скобки 92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Блок-схема: процесс 33"/>
              <p:cNvSpPr>
                <a:spLocks noChangeAspec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Блок-схема: процесс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Блок-схема: процесс 34"/>
              <p:cNvSpPr>
                <a:spLocks noChangeAspec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Блок-схема: процесс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07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>
                <a:spLocks noChangeAspec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 стрелкой 63"/>
          <p:cNvCxnSpPr>
            <a:cxnSpLocks noChangeAspect="1"/>
          </p:cNvCxnSpPr>
          <p:nvPr/>
        </p:nvCxnSpPr>
        <p:spPr>
          <a:xfrm>
            <a:off x="869302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 noChangeAspect="1"/>
          </p:cNvCxnSpPr>
          <p:nvPr/>
        </p:nvCxnSpPr>
        <p:spPr>
          <a:xfrm>
            <a:off x="874064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spec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>
                <a:spLocks noChangeAspec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>
            <a:cxnSpLocks noChangeAspect="1"/>
          </p:cNvCxnSpPr>
          <p:nvPr/>
        </p:nvCxnSpPr>
        <p:spPr>
          <a:xfrm>
            <a:off x="1839389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cxnSpLocks noChangeAspect="1"/>
          </p:cNvCxnSpPr>
          <p:nvPr/>
        </p:nvCxnSpPr>
        <p:spPr>
          <a:xfrm>
            <a:off x="1844151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>
                <a:spLocks noChangeAspec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>
                <a:spLocks noChangeAspec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 стрелкой 78"/>
          <p:cNvCxnSpPr>
            <a:cxnSpLocks noChangeAspect="1"/>
          </p:cNvCxnSpPr>
          <p:nvPr/>
        </p:nvCxnSpPr>
        <p:spPr>
          <a:xfrm>
            <a:off x="3257297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cxnSpLocks noChangeAspect="1"/>
          </p:cNvCxnSpPr>
          <p:nvPr/>
        </p:nvCxnSpPr>
        <p:spPr>
          <a:xfrm>
            <a:off x="3262059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>
                <a:spLocks noChangeAspec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Блок-схема: процесс 48"/>
              <p:cNvSpPr/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Блок-схема: процесс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2265214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 noChangeAspect="1"/>
            <a:stCxn id="49" idx="2"/>
          </p:cNvCxnSpPr>
          <p:nvPr/>
        </p:nvCxnSpPr>
        <p:spPr>
          <a:xfrm>
            <a:off x="4057665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>
                <a:spLocks noChangeAspec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>
            <a:endCxn id="71" idx="1"/>
          </p:cNvCxnSpPr>
          <p:nvPr/>
        </p:nvCxnSpPr>
        <p:spPr>
          <a:xfrm flipV="1">
            <a:off x="4507665" y="5217923"/>
            <a:ext cx="1013893" cy="1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521558" y="5033257"/>
                <a:ext cx="3688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558" y="5033257"/>
                <a:ext cx="368884" cy="369332"/>
              </a:xfrm>
              <a:prstGeom prst="rect">
                <a:avLst/>
              </a:prstGeom>
              <a:blipFill>
                <a:blip r:embed="rId2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Правая фигурная скобка 175"/>
          <p:cNvSpPr/>
          <p:nvPr/>
        </p:nvSpPr>
        <p:spPr>
          <a:xfrm rot="5400000" flipH="1">
            <a:off x="2085432" y="1393721"/>
            <a:ext cx="204939" cy="3327997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blipFill>
                <a:blip r:embed="rId23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Двойные круглые скобки 183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Блок-схема: процесс 37"/>
              <p:cNvSpPr>
                <a:spLocks noChangeAspec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Блок-схема: процесс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523904" y="5022498"/>
            <a:ext cx="3083762" cy="369332"/>
            <a:chOff x="3314261" y="5873246"/>
            <a:chExt cx="2961606" cy="369332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Блок-схема: процесс 41"/>
              <p:cNvSpPr>
                <a:spLocks noChangeAspec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Блок-схема: процесс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Блок-схема: процесс 42"/>
              <p:cNvSpPr>
                <a:spLocks noChangeAspec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Блок-схема: процесс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963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>
                <a:spLocks noChangeAspec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 стрелкой 63"/>
          <p:cNvCxnSpPr>
            <a:cxnSpLocks noChangeAspect="1"/>
          </p:cNvCxnSpPr>
          <p:nvPr/>
        </p:nvCxnSpPr>
        <p:spPr>
          <a:xfrm>
            <a:off x="869302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 noChangeAspect="1"/>
          </p:cNvCxnSpPr>
          <p:nvPr/>
        </p:nvCxnSpPr>
        <p:spPr>
          <a:xfrm>
            <a:off x="874064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spec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>
                <a:spLocks noChangeAspec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>
            <a:cxnSpLocks noChangeAspect="1"/>
          </p:cNvCxnSpPr>
          <p:nvPr/>
        </p:nvCxnSpPr>
        <p:spPr>
          <a:xfrm>
            <a:off x="1839389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cxnSpLocks noChangeAspect="1"/>
          </p:cNvCxnSpPr>
          <p:nvPr/>
        </p:nvCxnSpPr>
        <p:spPr>
          <a:xfrm>
            <a:off x="1844151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>
                <a:spLocks noChangeAspec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>
                <a:spLocks noChangeAspec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 стрелкой 78"/>
          <p:cNvCxnSpPr>
            <a:cxnSpLocks noChangeAspect="1"/>
          </p:cNvCxnSpPr>
          <p:nvPr/>
        </p:nvCxnSpPr>
        <p:spPr>
          <a:xfrm>
            <a:off x="3257297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cxnSpLocks noChangeAspect="1"/>
          </p:cNvCxnSpPr>
          <p:nvPr/>
        </p:nvCxnSpPr>
        <p:spPr>
          <a:xfrm>
            <a:off x="3262059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>
                <a:spLocks noChangeAspec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>
                <a:spLocks noChangeAspect="1"/>
              </p:cNvSpPr>
              <p:nvPr/>
            </p:nvSpPr>
            <p:spPr>
              <a:xfrm>
                <a:off x="4166068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68" y="3102209"/>
                <a:ext cx="139065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/>
          <p:cNvCxnSpPr>
            <a:cxnSpLocks noChangeAspect="1"/>
          </p:cNvCxnSpPr>
          <p:nvPr/>
        </p:nvCxnSpPr>
        <p:spPr>
          <a:xfrm>
            <a:off x="4861393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cxnSpLocks noChangeAspect="1"/>
          </p:cNvCxnSpPr>
          <p:nvPr/>
        </p:nvCxnSpPr>
        <p:spPr>
          <a:xfrm>
            <a:off x="4866155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Блок-схема: процесс 85"/>
              <p:cNvSpPr>
                <a:spLocks noChangeAspect="1"/>
              </p:cNvSpPr>
              <p:nvPr/>
            </p:nvSpPr>
            <p:spPr>
              <a:xfrm>
                <a:off x="4596155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6" name="Блок-схема: процесс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55" y="3731612"/>
                <a:ext cx="540000" cy="540000"/>
              </a:xfrm>
              <a:prstGeom prst="flowChartProcess">
                <a:avLst/>
              </a:prstGeom>
              <a:blipFill>
                <a:blip r:embed="rId20"/>
                <a:stretch>
                  <a:fillRect l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>
                <a:spLocks noChangeAspect="1"/>
              </p:cNvSpPr>
              <p:nvPr/>
            </p:nvSpPr>
            <p:spPr>
              <a:xfrm>
                <a:off x="4647816" y="4481952"/>
                <a:ext cx="75373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16" y="4481952"/>
                <a:ext cx="753732" cy="3946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>
                <a:spLocks noChangeAspect="1"/>
              </p:cNvSpPr>
              <p:nvPr/>
            </p:nvSpPr>
            <p:spPr>
              <a:xfrm>
                <a:off x="5498434" y="3109481"/>
                <a:ext cx="1659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34" y="3109481"/>
                <a:ext cx="165955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 стрелкой 88"/>
          <p:cNvCxnSpPr>
            <a:cxnSpLocks noChangeAspect="1"/>
          </p:cNvCxnSpPr>
          <p:nvPr/>
        </p:nvCxnSpPr>
        <p:spPr>
          <a:xfrm>
            <a:off x="6328213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cxnSpLocks noChangeAspect="1"/>
          </p:cNvCxnSpPr>
          <p:nvPr/>
        </p:nvCxnSpPr>
        <p:spPr>
          <a:xfrm>
            <a:off x="6332975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Блок-схема: процесс 90"/>
              <p:cNvSpPr>
                <a:spLocks noChangeAspect="1"/>
              </p:cNvSpPr>
              <p:nvPr/>
            </p:nvSpPr>
            <p:spPr>
              <a:xfrm>
                <a:off x="6062975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Блок-схема: процесс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75" y="3731612"/>
                <a:ext cx="540000" cy="540000"/>
              </a:xfrm>
              <a:prstGeom prst="flowChartProcess">
                <a:avLst/>
              </a:prstGeom>
              <a:blipFill>
                <a:blip r:embed="rId23"/>
                <a:stretch>
                  <a:fillRect l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>
                <a:spLocks noChangeAspect="1"/>
              </p:cNvSpPr>
              <p:nvPr/>
            </p:nvSpPr>
            <p:spPr>
              <a:xfrm>
                <a:off x="6114637" y="4481952"/>
                <a:ext cx="72103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37" y="4481952"/>
                <a:ext cx="721031" cy="39466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23904" y="5022498"/>
            <a:ext cx="3083762" cy="369332"/>
            <a:chOff x="3314261" y="5873246"/>
            <a:chExt cx="2961606" cy="3693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Блок-схема: процесс 48"/>
              <p:cNvSpPr/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Блок-схема: процесс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2265214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316145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 noChangeAspect="1"/>
            <a:stCxn id="49" idx="2"/>
          </p:cNvCxnSpPr>
          <p:nvPr/>
        </p:nvCxnSpPr>
        <p:spPr>
          <a:xfrm>
            <a:off x="4057665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>
                <a:spLocks noChangeAspec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Группа 68"/>
          <p:cNvGrpSpPr/>
          <p:nvPr/>
        </p:nvGrpSpPr>
        <p:grpSpPr>
          <a:xfrm>
            <a:off x="4507665" y="5033257"/>
            <a:ext cx="2328003" cy="369332"/>
            <a:chOff x="3314261" y="5873246"/>
            <a:chExt cx="2961606" cy="36933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blipFill>
                  <a:blip r:embed="rId28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6" name="Правая фигурная скобка 175"/>
          <p:cNvSpPr/>
          <p:nvPr/>
        </p:nvSpPr>
        <p:spPr>
          <a:xfrm rot="5400000" flipH="1">
            <a:off x="2085432" y="1393721"/>
            <a:ext cx="204939" cy="3327997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blipFill>
                <a:blip r:embed="rId29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Правая фигурная скобка 177"/>
          <p:cNvSpPr/>
          <p:nvPr/>
        </p:nvSpPr>
        <p:spPr>
          <a:xfrm rot="5400000" flipH="1">
            <a:off x="5711910" y="1705009"/>
            <a:ext cx="199497" cy="2692668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698867" y="2721208"/>
                <a:ext cx="218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67" y="2721208"/>
                <a:ext cx="218805" cy="369332"/>
              </a:xfrm>
              <a:prstGeom prst="rect">
                <a:avLst/>
              </a:prstGeom>
              <a:blipFill>
                <a:blip r:embed="rId30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Двойные круглые скобки 92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Блок-схема: процесс 51"/>
              <p:cNvSpPr>
                <a:spLocks noChangeAspec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Блок-схема: процесс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Группа 52"/>
          <p:cNvGrpSpPr/>
          <p:nvPr/>
        </p:nvGrpSpPr>
        <p:grpSpPr>
          <a:xfrm>
            <a:off x="523904" y="5022498"/>
            <a:ext cx="3083762" cy="369332"/>
            <a:chOff x="3314261" y="5873246"/>
            <a:chExt cx="2961606" cy="369332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Блок-схема: процесс 58"/>
              <p:cNvSpPr>
                <a:spLocks noChangeAspec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Блок-схема: процесс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Блок-схема: процесс 60"/>
              <p:cNvSpPr>
                <a:spLocks noChangeAspec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Блок-схема: процесс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47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>
                <a:spLocks noChangeAspec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 стрелкой 63"/>
          <p:cNvCxnSpPr>
            <a:cxnSpLocks noChangeAspect="1"/>
          </p:cNvCxnSpPr>
          <p:nvPr/>
        </p:nvCxnSpPr>
        <p:spPr>
          <a:xfrm>
            <a:off x="869302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 noChangeAspect="1"/>
          </p:cNvCxnSpPr>
          <p:nvPr/>
        </p:nvCxnSpPr>
        <p:spPr>
          <a:xfrm>
            <a:off x="874064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spec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>
                <a:spLocks noChangeAspec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>
            <a:cxnSpLocks noChangeAspect="1"/>
          </p:cNvCxnSpPr>
          <p:nvPr/>
        </p:nvCxnSpPr>
        <p:spPr>
          <a:xfrm>
            <a:off x="1839389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cxnSpLocks noChangeAspect="1"/>
          </p:cNvCxnSpPr>
          <p:nvPr/>
        </p:nvCxnSpPr>
        <p:spPr>
          <a:xfrm>
            <a:off x="1844151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>
                <a:spLocks noChangeAspec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>
                <a:spLocks noChangeAspec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 стрелкой 78"/>
          <p:cNvCxnSpPr>
            <a:cxnSpLocks noChangeAspect="1"/>
          </p:cNvCxnSpPr>
          <p:nvPr/>
        </p:nvCxnSpPr>
        <p:spPr>
          <a:xfrm>
            <a:off x="3257297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cxnSpLocks noChangeAspect="1"/>
          </p:cNvCxnSpPr>
          <p:nvPr/>
        </p:nvCxnSpPr>
        <p:spPr>
          <a:xfrm>
            <a:off x="3262059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>
                <a:spLocks noChangeAspec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>
                <a:spLocks noChangeAspect="1"/>
              </p:cNvSpPr>
              <p:nvPr/>
            </p:nvSpPr>
            <p:spPr>
              <a:xfrm>
                <a:off x="4166068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68" y="3102209"/>
                <a:ext cx="139065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/>
          <p:cNvCxnSpPr>
            <a:cxnSpLocks noChangeAspect="1"/>
          </p:cNvCxnSpPr>
          <p:nvPr/>
        </p:nvCxnSpPr>
        <p:spPr>
          <a:xfrm>
            <a:off x="4861393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cxnSpLocks noChangeAspect="1"/>
          </p:cNvCxnSpPr>
          <p:nvPr/>
        </p:nvCxnSpPr>
        <p:spPr>
          <a:xfrm>
            <a:off x="4866155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Блок-схема: процесс 85"/>
              <p:cNvSpPr>
                <a:spLocks noChangeAspect="1"/>
              </p:cNvSpPr>
              <p:nvPr/>
            </p:nvSpPr>
            <p:spPr>
              <a:xfrm>
                <a:off x="4596155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6" name="Блок-схема: процесс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55" y="3731612"/>
                <a:ext cx="540000" cy="540000"/>
              </a:xfrm>
              <a:prstGeom prst="flowChartProcess">
                <a:avLst/>
              </a:prstGeom>
              <a:blipFill>
                <a:blip r:embed="rId20"/>
                <a:stretch>
                  <a:fillRect l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>
                <a:spLocks noChangeAspect="1"/>
              </p:cNvSpPr>
              <p:nvPr/>
            </p:nvSpPr>
            <p:spPr>
              <a:xfrm>
                <a:off x="4647816" y="4481952"/>
                <a:ext cx="75373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16" y="4481952"/>
                <a:ext cx="753732" cy="3946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>
                <a:spLocks noChangeAspect="1"/>
              </p:cNvSpPr>
              <p:nvPr/>
            </p:nvSpPr>
            <p:spPr>
              <a:xfrm>
                <a:off x="5498434" y="3109481"/>
                <a:ext cx="1659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34" y="3109481"/>
                <a:ext cx="165955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 стрелкой 88"/>
          <p:cNvCxnSpPr>
            <a:cxnSpLocks noChangeAspect="1"/>
          </p:cNvCxnSpPr>
          <p:nvPr/>
        </p:nvCxnSpPr>
        <p:spPr>
          <a:xfrm>
            <a:off x="6328213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cxnSpLocks noChangeAspect="1"/>
          </p:cNvCxnSpPr>
          <p:nvPr/>
        </p:nvCxnSpPr>
        <p:spPr>
          <a:xfrm>
            <a:off x="6332975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Блок-схема: процесс 90"/>
              <p:cNvSpPr>
                <a:spLocks noChangeAspect="1"/>
              </p:cNvSpPr>
              <p:nvPr/>
            </p:nvSpPr>
            <p:spPr>
              <a:xfrm>
                <a:off x="6062975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Блок-схема: процесс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75" y="3731612"/>
                <a:ext cx="540000" cy="540000"/>
              </a:xfrm>
              <a:prstGeom prst="flowChartProcess">
                <a:avLst/>
              </a:prstGeom>
              <a:blipFill>
                <a:blip r:embed="rId23"/>
                <a:stretch>
                  <a:fillRect l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>
                <a:spLocks noChangeAspect="1"/>
              </p:cNvSpPr>
              <p:nvPr/>
            </p:nvSpPr>
            <p:spPr>
              <a:xfrm>
                <a:off x="6114637" y="4481952"/>
                <a:ext cx="72103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37" y="4481952"/>
                <a:ext cx="721031" cy="39466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Блок-схема: процесс 48"/>
              <p:cNvSpPr/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Блок-схема: процесс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5316145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 noChangeAspect="1"/>
            <a:stCxn id="49" idx="2"/>
          </p:cNvCxnSpPr>
          <p:nvPr/>
        </p:nvCxnSpPr>
        <p:spPr>
          <a:xfrm>
            <a:off x="4057665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>
                <a:spLocks noChangeAspec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Группа 68"/>
          <p:cNvGrpSpPr/>
          <p:nvPr/>
        </p:nvGrpSpPr>
        <p:grpSpPr>
          <a:xfrm>
            <a:off x="4507665" y="5033257"/>
            <a:ext cx="2328003" cy="369332"/>
            <a:chOff x="3314261" y="5873246"/>
            <a:chExt cx="2961606" cy="36933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blipFill>
                  <a:blip r:embed="rId28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Блок-схема: процесс 95"/>
              <p:cNvSpPr/>
              <p:nvPr/>
            </p:nvSpPr>
            <p:spPr>
              <a:xfrm>
                <a:off x="6835458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Блок-схема: процесс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458" y="4937164"/>
                <a:ext cx="900000" cy="540000"/>
              </a:xfrm>
              <a:prstGeom prst="flowChartProcess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 стрелкой 96"/>
          <p:cNvCxnSpPr>
            <a:cxnSpLocks noChangeAspect="1"/>
            <a:stCxn id="96" idx="2"/>
          </p:cNvCxnSpPr>
          <p:nvPr/>
        </p:nvCxnSpPr>
        <p:spPr>
          <a:xfrm>
            <a:off x="7285458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>
                <a:spLocks noChangeAspect="1"/>
              </p:cNvSpPr>
              <p:nvPr/>
            </p:nvSpPr>
            <p:spPr>
              <a:xfrm>
                <a:off x="7079696" y="5811958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96" y="5811958"/>
                <a:ext cx="4115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>
                <a:spLocks noChangeAspect="1"/>
              </p:cNvSpPr>
              <p:nvPr/>
            </p:nvSpPr>
            <p:spPr>
              <a:xfrm>
                <a:off x="7393651" y="3112968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651" y="3112968"/>
                <a:ext cx="1390650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 стрелкой 100"/>
          <p:cNvCxnSpPr>
            <a:cxnSpLocks noChangeAspect="1"/>
          </p:cNvCxnSpPr>
          <p:nvPr/>
        </p:nvCxnSpPr>
        <p:spPr>
          <a:xfrm>
            <a:off x="8088976" y="3472371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cxnSpLocks noChangeAspect="1"/>
          </p:cNvCxnSpPr>
          <p:nvPr/>
        </p:nvCxnSpPr>
        <p:spPr>
          <a:xfrm>
            <a:off x="8093738" y="4282370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Блок-схема: процесс 102"/>
              <p:cNvSpPr>
                <a:spLocks noChangeAspect="1"/>
              </p:cNvSpPr>
              <p:nvPr/>
            </p:nvSpPr>
            <p:spPr>
              <a:xfrm>
                <a:off x="7823738" y="3742371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" name="Блок-схема: процесс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38" y="3742371"/>
                <a:ext cx="540000" cy="540000"/>
              </a:xfrm>
              <a:prstGeom prst="flowChartProcess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>
                <a:spLocks noChangeAspect="1"/>
              </p:cNvSpPr>
              <p:nvPr/>
            </p:nvSpPr>
            <p:spPr>
              <a:xfrm>
                <a:off x="7875399" y="4492711"/>
                <a:ext cx="94064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399" y="4492711"/>
                <a:ext cx="940642" cy="39466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>
                <a:spLocks noChangeAspect="1"/>
              </p:cNvSpPr>
              <p:nvPr/>
            </p:nvSpPr>
            <p:spPr>
              <a:xfrm>
                <a:off x="8966314" y="3120240"/>
                <a:ext cx="178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314" y="3120240"/>
                <a:ext cx="1787234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Прямая со стрелкой 105"/>
          <p:cNvCxnSpPr>
            <a:cxnSpLocks noChangeAspect="1"/>
          </p:cNvCxnSpPr>
          <p:nvPr/>
        </p:nvCxnSpPr>
        <p:spPr>
          <a:xfrm>
            <a:off x="9796093" y="3472371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cxnSpLocks noChangeAspect="1"/>
          </p:cNvCxnSpPr>
          <p:nvPr/>
        </p:nvCxnSpPr>
        <p:spPr>
          <a:xfrm>
            <a:off x="9800855" y="4282370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Блок-схема: процесс 107"/>
              <p:cNvSpPr>
                <a:spLocks noChangeAspect="1"/>
              </p:cNvSpPr>
              <p:nvPr/>
            </p:nvSpPr>
            <p:spPr>
              <a:xfrm>
                <a:off x="9530855" y="3742371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Блок-схема: процесс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855" y="3742371"/>
                <a:ext cx="540000" cy="540000"/>
              </a:xfrm>
              <a:prstGeom prst="flowChartProcess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>
                <a:spLocks noChangeAspect="1"/>
              </p:cNvSpPr>
              <p:nvPr/>
            </p:nvSpPr>
            <p:spPr>
              <a:xfrm>
                <a:off x="9582517" y="4492711"/>
                <a:ext cx="818814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517" y="4492711"/>
                <a:ext cx="818814" cy="39466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Прямая соединительная линия 109"/>
          <p:cNvCxnSpPr/>
          <p:nvPr/>
        </p:nvCxnSpPr>
        <p:spPr>
          <a:xfrm flipV="1">
            <a:off x="8505628" y="4001612"/>
            <a:ext cx="928366" cy="1076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7735248" y="5044016"/>
            <a:ext cx="2510883" cy="369332"/>
            <a:chOff x="3314261" y="5873246"/>
            <a:chExt cx="2961606" cy="369332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Блок-схема: процесс 113"/>
              <p:cNvSpPr/>
              <p:nvPr/>
            </p:nvSpPr>
            <p:spPr>
              <a:xfrm>
                <a:off x="10246131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Блок-схема: процесс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131" y="4937164"/>
                <a:ext cx="900000" cy="540000"/>
              </a:xfrm>
              <a:prstGeom prst="flowChartProcess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Прямая со стрелкой 114"/>
          <p:cNvCxnSpPr>
            <a:cxnSpLocks noChangeAspect="1"/>
            <a:stCxn id="114" idx="2"/>
          </p:cNvCxnSpPr>
          <p:nvPr/>
        </p:nvCxnSpPr>
        <p:spPr>
          <a:xfrm>
            <a:off x="10696131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>
                <a:spLocks noChangeAspect="1"/>
              </p:cNvSpPr>
              <p:nvPr/>
            </p:nvSpPr>
            <p:spPr>
              <a:xfrm>
                <a:off x="10490369" y="577858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69" y="5778586"/>
                <a:ext cx="411523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Правая фигурная скобка 175"/>
          <p:cNvSpPr/>
          <p:nvPr/>
        </p:nvSpPr>
        <p:spPr>
          <a:xfrm rot="5400000" flipH="1">
            <a:off x="2085432" y="1393721"/>
            <a:ext cx="204939" cy="3327997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blipFill>
                <a:blip r:embed="rId40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Правая фигурная скобка 177"/>
          <p:cNvSpPr/>
          <p:nvPr/>
        </p:nvSpPr>
        <p:spPr>
          <a:xfrm rot="5400000" flipH="1">
            <a:off x="5711910" y="1705009"/>
            <a:ext cx="199497" cy="2692668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698867" y="2721208"/>
                <a:ext cx="218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67" y="2721208"/>
                <a:ext cx="218805" cy="369332"/>
              </a:xfrm>
              <a:prstGeom prst="rect">
                <a:avLst/>
              </a:prstGeom>
              <a:blipFill>
                <a:blip r:embed="rId41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Правая фигурная скобка 179"/>
          <p:cNvSpPr/>
          <p:nvPr/>
        </p:nvSpPr>
        <p:spPr>
          <a:xfrm rot="5400000" flipH="1">
            <a:off x="9036954" y="1405858"/>
            <a:ext cx="170858" cy="3262330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8979203" y="2702158"/>
                <a:ext cx="2650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203" y="2702158"/>
                <a:ext cx="265095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Прямая соединительная линия 181"/>
          <p:cNvCxnSpPr/>
          <p:nvPr/>
        </p:nvCxnSpPr>
        <p:spPr>
          <a:xfrm>
            <a:off x="11172325" y="5204240"/>
            <a:ext cx="622006" cy="2924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11146131" y="4012371"/>
            <a:ext cx="622006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Двойные круглые скобки 92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Блок-схема: процесс 93"/>
              <p:cNvSpPr>
                <a:spLocks noChangeAspec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Блок-схема: процесс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Группа 94"/>
          <p:cNvGrpSpPr/>
          <p:nvPr/>
        </p:nvGrpSpPr>
        <p:grpSpPr>
          <a:xfrm>
            <a:off x="523904" y="5022498"/>
            <a:ext cx="3083762" cy="369332"/>
            <a:chOff x="3314261" y="5873246"/>
            <a:chExt cx="2961606" cy="369332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Блок-схема: процесс 117"/>
              <p:cNvSpPr>
                <a:spLocks noChangeAspec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8" name="Блок-схема: процесс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89" y="3729777"/>
                <a:ext cx="540000" cy="540000"/>
              </a:xfrm>
              <a:prstGeom prst="flowChartProcess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Блок-схема: процесс 118"/>
              <p:cNvSpPr>
                <a:spLocks noChangeAspec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9" name="Блок-схема: процесс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36" y="3726514"/>
                <a:ext cx="540000" cy="540000"/>
              </a:xfrm>
              <a:prstGeom prst="flowChartProcess">
                <a:avLst/>
              </a:prstGeom>
              <a:blipFill>
                <a:blip r:embed="rId4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>
            <a:off x="2265214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80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96679" y="2925802"/>
                <a:ext cx="1039864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It is easy to see, that one can turn off re-keying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to the maximum possible total length of plaintexts and associated data.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Moreover,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to zero the main key will be used only to generate the first key of the re-keying chain.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9" y="2925802"/>
                <a:ext cx="10398642" cy="1631216"/>
              </a:xfrm>
              <a:prstGeom prst="rect">
                <a:avLst/>
              </a:prstGeom>
              <a:blipFill>
                <a:blip r:embed="rId10"/>
                <a:stretch>
                  <a:fillRect l="-586" t="-2239" b="-5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Двойные круглые скобки 93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5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4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5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6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7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8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29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>
                <a:spLocks noChangeAspec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7" y="3102209"/>
                <a:ext cx="1390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 стрелкой 63"/>
          <p:cNvCxnSpPr>
            <a:cxnSpLocks noChangeAspect="1"/>
          </p:cNvCxnSpPr>
          <p:nvPr/>
        </p:nvCxnSpPr>
        <p:spPr>
          <a:xfrm>
            <a:off x="869302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 noChangeAspect="1"/>
          </p:cNvCxnSpPr>
          <p:nvPr/>
        </p:nvCxnSpPr>
        <p:spPr>
          <a:xfrm>
            <a:off x="874064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Блок-схема: процесс 65"/>
              <p:cNvSpPr>
                <a:spLocks noChangeAspec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Блок-схема: процесс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4" y="3731612"/>
                <a:ext cx="540000" cy="540000"/>
              </a:xfrm>
              <a:prstGeom prst="flowChartProcess">
                <a:avLst/>
              </a:prstGeom>
              <a:blipFill>
                <a:blip r:embed="rId11"/>
                <a:stretch>
                  <a:fillRect l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spec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5" y="4481952"/>
                <a:ext cx="4785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>
                <a:spLocks noChangeAspec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64" y="3102209"/>
                <a:ext cx="13906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>
            <a:cxnSpLocks noChangeAspect="1"/>
          </p:cNvCxnSpPr>
          <p:nvPr/>
        </p:nvCxnSpPr>
        <p:spPr>
          <a:xfrm>
            <a:off x="1839389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cxnSpLocks noChangeAspect="1"/>
          </p:cNvCxnSpPr>
          <p:nvPr/>
        </p:nvCxnSpPr>
        <p:spPr>
          <a:xfrm>
            <a:off x="1844151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Блок-схема: процесс 75"/>
              <p:cNvSpPr>
                <a:spLocks noChangeAspect="1"/>
              </p:cNvSpPr>
              <p:nvPr/>
            </p:nvSpPr>
            <p:spPr>
              <a:xfrm>
                <a:off x="1574151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Блок-схема: процесс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51" y="3731612"/>
                <a:ext cx="540000" cy="540000"/>
              </a:xfrm>
              <a:prstGeom prst="flowChartProcess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>
                <a:spLocks noChangeAspec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12" y="4481952"/>
                <a:ext cx="483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>
                <a:spLocks noChangeAspec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72" y="3102209"/>
                <a:ext cx="13906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 стрелкой 78"/>
          <p:cNvCxnSpPr>
            <a:cxnSpLocks noChangeAspect="1"/>
          </p:cNvCxnSpPr>
          <p:nvPr/>
        </p:nvCxnSpPr>
        <p:spPr>
          <a:xfrm>
            <a:off x="3257297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cxnSpLocks noChangeAspect="1"/>
          </p:cNvCxnSpPr>
          <p:nvPr/>
        </p:nvCxnSpPr>
        <p:spPr>
          <a:xfrm>
            <a:off x="3262059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Блок-схема: процесс 80"/>
              <p:cNvSpPr>
                <a:spLocks noChangeAspect="1"/>
              </p:cNvSpPr>
              <p:nvPr/>
            </p:nvSpPr>
            <p:spPr>
              <a:xfrm>
                <a:off x="2992059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Блок-схема: процесс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59" y="3731612"/>
                <a:ext cx="540000" cy="540000"/>
              </a:xfrm>
              <a:prstGeom prst="flowChartProcess">
                <a:avLst/>
              </a:prstGeom>
              <a:blipFill>
                <a:blip r:embed="rId17"/>
                <a:stretch>
                  <a:fillRect l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>
                <a:spLocks noChangeAspec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721" y="4481952"/>
                <a:ext cx="534121" cy="3946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>
                <a:spLocks noChangeAspect="1"/>
              </p:cNvSpPr>
              <p:nvPr/>
            </p:nvSpPr>
            <p:spPr>
              <a:xfrm>
                <a:off x="4166068" y="3102209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68" y="3102209"/>
                <a:ext cx="139065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/>
          <p:cNvCxnSpPr>
            <a:cxnSpLocks noChangeAspect="1"/>
          </p:cNvCxnSpPr>
          <p:nvPr/>
        </p:nvCxnSpPr>
        <p:spPr>
          <a:xfrm>
            <a:off x="4861393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cxnSpLocks noChangeAspect="1"/>
          </p:cNvCxnSpPr>
          <p:nvPr/>
        </p:nvCxnSpPr>
        <p:spPr>
          <a:xfrm>
            <a:off x="4866155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Блок-схема: процесс 85"/>
              <p:cNvSpPr>
                <a:spLocks noChangeAspect="1"/>
              </p:cNvSpPr>
              <p:nvPr/>
            </p:nvSpPr>
            <p:spPr>
              <a:xfrm>
                <a:off x="4596155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6" name="Блок-схема: процесс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55" y="3731612"/>
                <a:ext cx="540000" cy="540000"/>
              </a:xfrm>
              <a:prstGeom prst="flowChartProcess">
                <a:avLst/>
              </a:prstGeom>
              <a:blipFill>
                <a:blip r:embed="rId20"/>
                <a:stretch>
                  <a:fillRect l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>
                <a:spLocks noChangeAspect="1"/>
              </p:cNvSpPr>
              <p:nvPr/>
            </p:nvSpPr>
            <p:spPr>
              <a:xfrm>
                <a:off x="4647816" y="4481952"/>
                <a:ext cx="75373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16" y="4481952"/>
                <a:ext cx="753732" cy="3946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>
                <a:spLocks noChangeAspect="1"/>
              </p:cNvSpPr>
              <p:nvPr/>
            </p:nvSpPr>
            <p:spPr>
              <a:xfrm>
                <a:off x="5498434" y="3109481"/>
                <a:ext cx="1659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34" y="3109481"/>
                <a:ext cx="165955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 стрелкой 88"/>
          <p:cNvCxnSpPr>
            <a:cxnSpLocks noChangeAspect="1"/>
          </p:cNvCxnSpPr>
          <p:nvPr/>
        </p:nvCxnSpPr>
        <p:spPr>
          <a:xfrm>
            <a:off x="6328213" y="3461612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cxnSpLocks noChangeAspect="1"/>
          </p:cNvCxnSpPr>
          <p:nvPr/>
        </p:nvCxnSpPr>
        <p:spPr>
          <a:xfrm>
            <a:off x="6332975" y="4271611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Блок-схема: процесс 90"/>
              <p:cNvSpPr>
                <a:spLocks noChangeAspect="1"/>
              </p:cNvSpPr>
              <p:nvPr/>
            </p:nvSpPr>
            <p:spPr>
              <a:xfrm>
                <a:off x="6062975" y="3731612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Блок-схема: процесс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75" y="3731612"/>
                <a:ext cx="540000" cy="540000"/>
              </a:xfrm>
              <a:prstGeom prst="flowChartProcess">
                <a:avLst/>
              </a:prstGeom>
              <a:blipFill>
                <a:blip r:embed="rId23"/>
                <a:stretch>
                  <a:fillRect l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>
                <a:spLocks noChangeAspect="1"/>
              </p:cNvSpPr>
              <p:nvPr/>
            </p:nvSpPr>
            <p:spPr>
              <a:xfrm>
                <a:off x="6114637" y="4481952"/>
                <a:ext cx="72103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37" y="4481952"/>
                <a:ext cx="721031" cy="39466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23904" y="5022498"/>
            <a:ext cx="3083762" cy="369332"/>
            <a:chOff x="3314261" y="5873246"/>
            <a:chExt cx="2961606" cy="3693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536" y="5873246"/>
                  <a:ext cx="383056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Блок-схема: процесс 48"/>
              <p:cNvSpPr/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Блок-схема: процесс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65" y="4937164"/>
                <a:ext cx="900000" cy="540000"/>
              </a:xfrm>
              <a:prstGeom prst="flowChartProcess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2265214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316145" y="4001612"/>
            <a:ext cx="574297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 noChangeAspect="1"/>
            <a:stCxn id="49" idx="2"/>
          </p:cNvCxnSpPr>
          <p:nvPr/>
        </p:nvCxnSpPr>
        <p:spPr>
          <a:xfrm>
            <a:off x="4057665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>
                <a:spLocks noChangeAspec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3" y="5778586"/>
                <a:ext cx="41152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Группа 68"/>
          <p:cNvGrpSpPr/>
          <p:nvPr/>
        </p:nvGrpSpPr>
        <p:grpSpPr>
          <a:xfrm>
            <a:off x="4507665" y="5033257"/>
            <a:ext cx="2328003" cy="369332"/>
            <a:chOff x="3314261" y="5873246"/>
            <a:chExt cx="2961606" cy="36933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blipFill>
                  <a:blip r:embed="rId28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Блок-схема: процесс 95"/>
              <p:cNvSpPr/>
              <p:nvPr/>
            </p:nvSpPr>
            <p:spPr>
              <a:xfrm>
                <a:off x="6835458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Блок-схема: процесс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458" y="4937164"/>
                <a:ext cx="900000" cy="540000"/>
              </a:xfrm>
              <a:prstGeom prst="flowChartProcess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 стрелкой 96"/>
          <p:cNvCxnSpPr>
            <a:cxnSpLocks noChangeAspect="1"/>
            <a:stCxn id="96" idx="2"/>
          </p:cNvCxnSpPr>
          <p:nvPr/>
        </p:nvCxnSpPr>
        <p:spPr>
          <a:xfrm>
            <a:off x="7285458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>
                <a:spLocks noChangeAspect="1"/>
              </p:cNvSpPr>
              <p:nvPr/>
            </p:nvSpPr>
            <p:spPr>
              <a:xfrm>
                <a:off x="7079696" y="5811958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96" y="5811958"/>
                <a:ext cx="4115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>
                <a:spLocks noChangeAspect="1"/>
              </p:cNvSpPr>
              <p:nvPr/>
            </p:nvSpPr>
            <p:spPr>
              <a:xfrm>
                <a:off x="7393651" y="3112968"/>
                <a:ext cx="1390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651" y="3112968"/>
                <a:ext cx="1390650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 стрелкой 100"/>
          <p:cNvCxnSpPr>
            <a:cxnSpLocks noChangeAspect="1"/>
          </p:cNvCxnSpPr>
          <p:nvPr/>
        </p:nvCxnSpPr>
        <p:spPr>
          <a:xfrm>
            <a:off x="8088976" y="3472371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cxnSpLocks noChangeAspect="1"/>
          </p:cNvCxnSpPr>
          <p:nvPr/>
        </p:nvCxnSpPr>
        <p:spPr>
          <a:xfrm>
            <a:off x="8093738" y="4282370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Блок-схема: процесс 102"/>
              <p:cNvSpPr>
                <a:spLocks noChangeAspect="1"/>
              </p:cNvSpPr>
              <p:nvPr/>
            </p:nvSpPr>
            <p:spPr>
              <a:xfrm>
                <a:off x="7823738" y="3742371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" name="Блок-схема: процесс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38" y="3742371"/>
                <a:ext cx="540000" cy="540000"/>
              </a:xfrm>
              <a:prstGeom prst="flowChartProcess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>
                <a:spLocks noChangeAspect="1"/>
              </p:cNvSpPr>
              <p:nvPr/>
            </p:nvSpPr>
            <p:spPr>
              <a:xfrm>
                <a:off x="7875399" y="4492711"/>
                <a:ext cx="94064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399" y="4492711"/>
                <a:ext cx="940642" cy="39466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>
                <a:spLocks noChangeAspect="1"/>
              </p:cNvSpPr>
              <p:nvPr/>
            </p:nvSpPr>
            <p:spPr>
              <a:xfrm>
                <a:off x="8966314" y="3120240"/>
                <a:ext cx="178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314" y="3120240"/>
                <a:ext cx="1787234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Прямая со стрелкой 105"/>
          <p:cNvCxnSpPr>
            <a:cxnSpLocks noChangeAspect="1"/>
          </p:cNvCxnSpPr>
          <p:nvPr/>
        </p:nvCxnSpPr>
        <p:spPr>
          <a:xfrm>
            <a:off x="9796093" y="3472371"/>
            <a:ext cx="0" cy="270001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cxnSpLocks noChangeAspect="1"/>
          </p:cNvCxnSpPr>
          <p:nvPr/>
        </p:nvCxnSpPr>
        <p:spPr>
          <a:xfrm>
            <a:off x="9800855" y="4282370"/>
            <a:ext cx="0" cy="270429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Блок-схема: процесс 107"/>
              <p:cNvSpPr>
                <a:spLocks noChangeAspect="1"/>
              </p:cNvSpPr>
              <p:nvPr/>
            </p:nvSpPr>
            <p:spPr>
              <a:xfrm>
                <a:off x="9530855" y="3742371"/>
                <a:ext cx="540000" cy="540000"/>
              </a:xfrm>
              <a:prstGeom prst="flowChartProcess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Блок-схема: процесс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855" y="3742371"/>
                <a:ext cx="540000" cy="540000"/>
              </a:xfrm>
              <a:prstGeom prst="flowChartProcess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>
                <a:spLocks noChangeAspect="1"/>
              </p:cNvSpPr>
              <p:nvPr/>
            </p:nvSpPr>
            <p:spPr>
              <a:xfrm>
                <a:off x="9582517" y="4492711"/>
                <a:ext cx="818814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517" y="4492711"/>
                <a:ext cx="818814" cy="39466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Прямая соединительная линия 109"/>
          <p:cNvCxnSpPr/>
          <p:nvPr/>
        </p:nvCxnSpPr>
        <p:spPr>
          <a:xfrm flipV="1">
            <a:off x="8505628" y="4001612"/>
            <a:ext cx="928366" cy="1076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7735248" y="5044016"/>
            <a:ext cx="2510883" cy="369332"/>
            <a:chOff x="3314261" y="5873246"/>
            <a:chExt cx="2961606" cy="369332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3314261" y="6057912"/>
              <a:ext cx="2961606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101" y="5873246"/>
                  <a:ext cx="469282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Блок-схема: процесс 113"/>
              <p:cNvSpPr/>
              <p:nvPr/>
            </p:nvSpPr>
            <p:spPr>
              <a:xfrm>
                <a:off x="10246131" y="4937164"/>
                <a:ext cx="900000" cy="540000"/>
              </a:xfrm>
              <a:prstGeom prst="flowChartProcess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𝐾𝑀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Блок-схема: процесс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131" y="4937164"/>
                <a:ext cx="900000" cy="540000"/>
              </a:xfrm>
              <a:prstGeom prst="flowChartProcess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Прямая со стрелкой 114"/>
          <p:cNvCxnSpPr>
            <a:cxnSpLocks noChangeAspect="1"/>
            <a:stCxn id="114" idx="2"/>
          </p:cNvCxnSpPr>
          <p:nvPr/>
        </p:nvCxnSpPr>
        <p:spPr>
          <a:xfrm>
            <a:off x="10696131" y="5477164"/>
            <a:ext cx="0" cy="334794"/>
          </a:xfrm>
          <a:prstGeom prst="straightConnector1">
            <a:avLst/>
          </a:prstGeom>
          <a:ln w="15875" cap="rnd">
            <a:solidFill>
              <a:schemeClr val="tx1">
                <a:lumMod val="85000"/>
                <a:lumOff val="15000"/>
              </a:schemeClr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>
                <a:spLocks noChangeAspect="1"/>
              </p:cNvSpPr>
              <p:nvPr/>
            </p:nvSpPr>
            <p:spPr>
              <a:xfrm>
                <a:off x="10490369" y="577858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69" y="5778586"/>
                <a:ext cx="411523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Правая фигурная скобка 175"/>
          <p:cNvSpPr/>
          <p:nvPr/>
        </p:nvSpPr>
        <p:spPr>
          <a:xfrm rot="5400000" flipH="1">
            <a:off x="2085432" y="1393721"/>
            <a:ext cx="204939" cy="3327997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55" y="2702158"/>
                <a:ext cx="266700" cy="369332"/>
              </a:xfrm>
              <a:prstGeom prst="rect">
                <a:avLst/>
              </a:prstGeom>
              <a:blipFill>
                <a:blip r:embed="rId40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Правая фигурная скобка 177"/>
          <p:cNvSpPr/>
          <p:nvPr/>
        </p:nvSpPr>
        <p:spPr>
          <a:xfrm rot="5400000" flipH="1">
            <a:off x="5711910" y="1705009"/>
            <a:ext cx="199497" cy="2692668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698867" y="2721208"/>
                <a:ext cx="218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67" y="2721208"/>
                <a:ext cx="218805" cy="369332"/>
              </a:xfrm>
              <a:prstGeom prst="rect">
                <a:avLst/>
              </a:prstGeom>
              <a:blipFill>
                <a:blip r:embed="rId41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Правая фигурная скобка 179"/>
          <p:cNvSpPr/>
          <p:nvPr/>
        </p:nvSpPr>
        <p:spPr>
          <a:xfrm rot="5400000" flipH="1">
            <a:off x="9036954" y="1405858"/>
            <a:ext cx="170858" cy="3262330"/>
          </a:xfrm>
          <a:prstGeom prst="rightBrace">
            <a:avLst>
              <a:gd name="adj1" fmla="val 96481"/>
              <a:gd name="adj2" fmla="val 50132"/>
            </a:avLst>
          </a:prstGeom>
          <a:ln w="22225">
            <a:solidFill>
              <a:srgbClr val="FF16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8979203" y="2702158"/>
                <a:ext cx="2650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203" y="2702158"/>
                <a:ext cx="265095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Прямая соединительная линия 181"/>
          <p:cNvCxnSpPr/>
          <p:nvPr/>
        </p:nvCxnSpPr>
        <p:spPr>
          <a:xfrm>
            <a:off x="11172325" y="5204240"/>
            <a:ext cx="622006" cy="2924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11146131" y="4012371"/>
            <a:ext cx="622006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3977" y="2578100"/>
            <a:ext cx="11878323" cy="230927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Двойные круглые скобки 92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847902" y="5770243"/>
            <a:ext cx="415524" cy="386018"/>
          </a:xfrm>
          <a:prstGeom prst="ellipse">
            <a:avLst/>
          </a:prstGeom>
          <a:noFill/>
          <a:ln w="25400">
            <a:solidFill>
              <a:srgbClr val="0042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7075694" y="5803615"/>
            <a:ext cx="415524" cy="386018"/>
          </a:xfrm>
          <a:prstGeom prst="ellipse">
            <a:avLst/>
          </a:prstGeom>
          <a:noFill/>
          <a:ln w="25400">
            <a:solidFill>
              <a:srgbClr val="0042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10490368" y="5807597"/>
            <a:ext cx="415524" cy="386018"/>
          </a:xfrm>
          <a:prstGeom prst="ellipse">
            <a:avLst/>
          </a:prstGeom>
          <a:noFill/>
          <a:ln w="25400">
            <a:solidFill>
              <a:srgbClr val="0042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03293" y="2623173"/>
            <a:ext cx="4642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Nonce is always used as a base value for the re-keying. Hence, new key chain for every fresh nonce value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63" y="2813129"/>
            <a:ext cx="46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difference from classic internal re-keying:</a:t>
            </a:r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039437" y="3627455"/>
            <a:ext cx="2532185" cy="2170444"/>
          </a:xfrm>
          <a:custGeom>
            <a:avLst/>
            <a:gdLst>
              <a:gd name="connsiteX0" fmla="*/ 0 w 2532185"/>
              <a:gd name="connsiteY0" fmla="*/ 2170444 h 2170444"/>
              <a:gd name="connsiteX1" fmla="*/ 381838 w 2532185"/>
              <a:gd name="connsiteY1" fmla="*/ 844061 h 2170444"/>
              <a:gd name="connsiteX2" fmla="*/ 2150348 w 2532185"/>
              <a:gd name="connsiteY2" fmla="*/ 723481 h 2170444"/>
              <a:gd name="connsiteX3" fmla="*/ 2532185 w 2532185"/>
              <a:gd name="connsiteY3" fmla="*/ 0 h 217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5" h="2170444">
                <a:moveTo>
                  <a:pt x="0" y="2170444"/>
                </a:moveTo>
                <a:cubicBezTo>
                  <a:pt x="11723" y="1627832"/>
                  <a:pt x="23447" y="1085221"/>
                  <a:pt x="381838" y="844061"/>
                </a:cubicBezTo>
                <a:cubicBezTo>
                  <a:pt x="740229" y="602901"/>
                  <a:pt x="1791957" y="864158"/>
                  <a:pt x="2150348" y="723481"/>
                </a:cubicBezTo>
                <a:cubicBezTo>
                  <a:pt x="2508739" y="582804"/>
                  <a:pt x="2520462" y="291402"/>
                  <a:pt x="2532185" y="0"/>
                </a:cubicBezTo>
              </a:path>
            </a:pathLst>
          </a:custGeom>
          <a:noFill/>
          <a:ln w="19050">
            <a:solidFill>
              <a:srgbClr val="0042A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315200" y="3587262"/>
            <a:ext cx="624985" cy="2291024"/>
          </a:xfrm>
          <a:custGeom>
            <a:avLst/>
            <a:gdLst>
              <a:gd name="connsiteX0" fmla="*/ 0 w 624985"/>
              <a:gd name="connsiteY0" fmla="*/ 2291024 h 2291024"/>
              <a:gd name="connsiteX1" fmla="*/ 622998 w 624985"/>
              <a:gd name="connsiteY1" fmla="*/ 1195753 h 2291024"/>
              <a:gd name="connsiteX2" fmla="*/ 200967 w 624985"/>
              <a:gd name="connsiteY2" fmla="*/ 0 h 22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985" h="2291024">
                <a:moveTo>
                  <a:pt x="0" y="2291024"/>
                </a:moveTo>
                <a:cubicBezTo>
                  <a:pt x="294752" y="1934307"/>
                  <a:pt x="589504" y="1577590"/>
                  <a:pt x="622998" y="1195753"/>
                </a:cubicBezTo>
                <a:cubicBezTo>
                  <a:pt x="656492" y="813916"/>
                  <a:pt x="256233" y="165798"/>
                  <a:pt x="200967" y="0"/>
                </a:cubicBezTo>
              </a:path>
            </a:pathLst>
          </a:custGeom>
          <a:noFill/>
          <a:ln w="19050">
            <a:solidFill>
              <a:srgbClr val="0042A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9073662" y="3526971"/>
            <a:ext cx="1678074" cy="2270928"/>
          </a:xfrm>
          <a:custGeom>
            <a:avLst/>
            <a:gdLst>
              <a:gd name="connsiteX0" fmla="*/ 1678074 w 1678074"/>
              <a:gd name="connsiteY0" fmla="*/ 2270928 h 2270928"/>
              <a:gd name="connsiteX1" fmla="*/ 1215850 w 1678074"/>
              <a:gd name="connsiteY1" fmla="*/ 793820 h 2270928"/>
              <a:gd name="connsiteX2" fmla="*/ 0 w 1678074"/>
              <a:gd name="connsiteY2" fmla="*/ 0 h 227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8074" h="2270928">
                <a:moveTo>
                  <a:pt x="1678074" y="2270928"/>
                </a:moveTo>
                <a:cubicBezTo>
                  <a:pt x="1586801" y="1721618"/>
                  <a:pt x="1495529" y="1172308"/>
                  <a:pt x="1215850" y="793820"/>
                </a:cubicBezTo>
                <a:cubicBezTo>
                  <a:pt x="936171" y="415332"/>
                  <a:pt x="468085" y="207666"/>
                  <a:pt x="0" y="0"/>
                </a:cubicBezTo>
              </a:path>
            </a:pathLst>
          </a:custGeom>
          <a:noFill/>
          <a:ln w="19050">
            <a:solidFill>
              <a:srgbClr val="0042A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3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9865" y="235132"/>
            <a:ext cx="5270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nonce-based AEAD </a:t>
            </a:r>
          </a:p>
          <a:p>
            <a:pPr marL="342900" indent="-342900"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uthenticated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ncryption with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ssociated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ata)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55045" y="1787433"/>
            <a:ext cx="6881910" cy="3911618"/>
            <a:chOff x="2828317" y="1787433"/>
            <a:chExt cx="6377736" cy="3412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рямоугольник 29"/>
                <p:cNvSpPr/>
                <p:nvPr/>
              </p:nvSpPr>
              <p:spPr>
                <a:xfrm>
                  <a:off x="2828317" y="1787433"/>
                  <a:ext cx="5891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: deterministic encryption algorithm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Прямоугольник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317" y="1787433"/>
                  <a:ext cx="5891806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7143" b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Прямоугольник 30"/>
                <p:cNvSpPr/>
                <p:nvPr/>
              </p:nvSpPr>
              <p:spPr>
                <a:xfrm>
                  <a:off x="2828320" y="2211405"/>
                  <a:ext cx="62022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: deterministic decryption algorithm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Прямоугольник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320" y="2211405"/>
                  <a:ext cx="620221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696" b="-101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 31"/>
                <p:cNvSpPr/>
                <p:nvPr/>
              </p:nvSpPr>
              <p:spPr>
                <a:xfrm>
                  <a:off x="2911445" y="3350408"/>
                  <a:ext cx="43411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– nonce (used only once under single key)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Прямоугольник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45" y="3350408"/>
                  <a:ext cx="4341188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7143" b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/>
                <p:cNvSpPr/>
                <p:nvPr/>
              </p:nvSpPr>
              <p:spPr>
                <a:xfrm>
                  <a:off x="2911445" y="3688449"/>
                  <a:ext cx="62946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– associated data (should be authenticated, but not encrypted)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45" y="3688449"/>
                  <a:ext cx="629460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696" b="-101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Прямоугольник 33"/>
                <p:cNvSpPr/>
                <p:nvPr/>
              </p:nvSpPr>
              <p:spPr>
                <a:xfrm>
                  <a:off x="2911445" y="4062081"/>
                  <a:ext cx="52678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– plaintext (should be authenticated and encrypted)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Прямоугольник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45" y="4062081"/>
                  <a:ext cx="5267852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696" b="-101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 34"/>
                <p:cNvSpPr/>
                <p:nvPr/>
              </p:nvSpPr>
              <p:spPr>
                <a:xfrm>
                  <a:off x="2911444" y="4461312"/>
                  <a:ext cx="14935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– ciphertext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Прямоугольник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44" y="4461312"/>
                  <a:ext cx="149355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696" b="-101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Прямоугольник 35"/>
                <p:cNvSpPr/>
                <p:nvPr/>
              </p:nvSpPr>
              <p:spPr>
                <a:xfrm>
                  <a:off x="2911447" y="4830644"/>
                  <a:ext cx="22694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– authentication tag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Прямоугольник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47" y="4830644"/>
                  <a:ext cx="2269467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7143" b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Прямоугольник 36"/>
                <p:cNvSpPr/>
                <p:nvPr/>
              </p:nvSpPr>
              <p:spPr>
                <a:xfrm>
                  <a:off x="2911447" y="3029286"/>
                  <a:ext cx="934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– key </a:t>
                  </a:r>
                  <a:endPara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Прямоугольник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47" y="3029286"/>
                  <a:ext cx="934423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696" b="-101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Объект 2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492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1710586" y="5813079"/>
                <a:ext cx="3988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86" y="5813079"/>
                <a:ext cx="3988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Прямая соединительная линия 151"/>
          <p:cNvCxnSpPr>
            <a:endCxn id="134" idx="3"/>
          </p:cNvCxnSpPr>
          <p:nvPr/>
        </p:nvCxnSpPr>
        <p:spPr>
          <a:xfrm flipH="1">
            <a:off x="2109442" y="5997025"/>
            <a:ext cx="293384" cy="72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197195" y="480108"/>
            <a:ext cx="579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(strong MGM) –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AEAD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5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30</a:t>
            </a:fld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1224217" y="2410055"/>
            <a:ext cx="6094006" cy="1266825"/>
            <a:chOff x="1224217" y="2410055"/>
            <a:chExt cx="6094006" cy="1266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>
                  <a:spLocks noChangeAspect="1"/>
                </p:cNvSpPr>
                <p:nvPr/>
              </p:nvSpPr>
              <p:spPr>
                <a:xfrm>
                  <a:off x="1224217" y="2854955"/>
                  <a:ext cx="4983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: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217" y="2854955"/>
                  <a:ext cx="49834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8537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795695" y="2485623"/>
                  <a:ext cx="398856" cy="3719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695" y="2485623"/>
                  <a:ext cx="398856" cy="371961"/>
                </a:xfrm>
                <a:prstGeom prst="rect">
                  <a:avLst/>
                </a:prstGeom>
                <a:blipFill>
                  <a:blip r:embed="rId6"/>
                  <a:stretch>
                    <a:fillRect r="-15385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2795695" y="3224287"/>
                  <a:ext cx="398856" cy="37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695" y="3224287"/>
                  <a:ext cx="398856" cy="376000"/>
                </a:xfrm>
                <a:prstGeom prst="rect">
                  <a:avLst/>
                </a:prstGeom>
                <a:blipFill>
                  <a:blip r:embed="rId7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Прямая со стрелкой 7"/>
            <p:cNvCxnSpPr>
              <a:endCxn id="124" idx="1"/>
            </p:cNvCxnSpPr>
            <p:nvPr/>
          </p:nvCxnSpPr>
          <p:spPr>
            <a:xfrm flipV="1">
              <a:off x="2408812" y="2671604"/>
              <a:ext cx="386883" cy="3680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endCxn id="125" idx="1"/>
            </p:cNvCxnSpPr>
            <p:nvPr/>
          </p:nvCxnSpPr>
          <p:spPr>
            <a:xfrm>
              <a:off x="2408812" y="3039621"/>
              <a:ext cx="386883" cy="372666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3581434" y="2485623"/>
                  <a:ext cx="398856" cy="3719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34" y="2485623"/>
                  <a:ext cx="398856" cy="371961"/>
                </a:xfrm>
                <a:prstGeom prst="rect">
                  <a:avLst/>
                </a:prstGeom>
                <a:blipFill>
                  <a:blip r:embed="rId8"/>
                  <a:stretch>
                    <a:fillRect r="-15385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3581434" y="3223170"/>
                  <a:ext cx="398856" cy="37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34" y="3223170"/>
                  <a:ext cx="398856" cy="376000"/>
                </a:xfrm>
                <a:prstGeom prst="rect">
                  <a:avLst/>
                </a:prstGeom>
                <a:blipFill>
                  <a:blip r:embed="rId9"/>
                  <a:stretch>
                    <a:fillRect r="-26154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4367173" y="2485623"/>
                  <a:ext cx="398856" cy="3719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73" y="2485623"/>
                  <a:ext cx="398856" cy="371961"/>
                </a:xfrm>
                <a:prstGeom prst="rect">
                  <a:avLst/>
                </a:prstGeom>
                <a:blipFill>
                  <a:blip r:embed="rId10"/>
                  <a:stretch>
                    <a:fillRect r="-15152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4367173" y="3223170"/>
                  <a:ext cx="398856" cy="37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73" y="3223170"/>
                  <a:ext cx="398856" cy="376000"/>
                </a:xfrm>
                <a:prstGeom prst="rect">
                  <a:avLst/>
                </a:prstGeom>
                <a:blipFill>
                  <a:blip r:embed="rId11"/>
                  <a:stretch>
                    <a:fillRect r="-25758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5152912" y="2486740"/>
                  <a:ext cx="398856" cy="3719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912" y="2486740"/>
                  <a:ext cx="398856" cy="371961"/>
                </a:xfrm>
                <a:prstGeom prst="rect">
                  <a:avLst/>
                </a:prstGeom>
                <a:blipFill>
                  <a:blip r:embed="rId12"/>
                  <a:stretch>
                    <a:fillRect r="-15152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5152912" y="3224287"/>
                  <a:ext cx="398856" cy="37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912" y="3224287"/>
                  <a:ext cx="398856" cy="376000"/>
                </a:xfrm>
                <a:prstGeom prst="rect">
                  <a:avLst/>
                </a:prstGeom>
                <a:blipFill>
                  <a:blip r:embed="rId13"/>
                  <a:stretch>
                    <a:fillRect r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5938651" y="2485623"/>
                  <a:ext cx="398856" cy="37811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651" y="2485623"/>
                  <a:ext cx="398856" cy="378117"/>
                </a:xfrm>
                <a:prstGeom prst="rect">
                  <a:avLst/>
                </a:prstGeom>
                <a:blipFill>
                  <a:blip r:embed="rId14"/>
                  <a:stretch>
                    <a:fillRect r="-15152" b="-16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5938651" y="3223170"/>
                  <a:ext cx="398856" cy="37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651" y="3223170"/>
                  <a:ext cx="398856" cy="376000"/>
                </a:xfrm>
                <a:prstGeom prst="rect">
                  <a:avLst/>
                </a:prstGeom>
                <a:blipFill>
                  <a:blip r:embed="rId15"/>
                  <a:stretch>
                    <a:fillRect r="-25758" b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Полилиния 20"/>
            <p:cNvSpPr/>
            <p:nvPr/>
          </p:nvSpPr>
          <p:spPr>
            <a:xfrm>
              <a:off x="1562583" y="2709110"/>
              <a:ext cx="1005840" cy="193040"/>
            </a:xfrm>
            <a:custGeom>
              <a:avLst/>
              <a:gdLst>
                <a:gd name="connsiteX0" fmla="*/ 0 w 1005840"/>
                <a:gd name="connsiteY0" fmla="*/ 193040 h 193040"/>
                <a:gd name="connsiteX1" fmla="*/ 284480 w 1005840"/>
                <a:gd name="connsiteY1" fmla="*/ 40640 h 193040"/>
                <a:gd name="connsiteX2" fmla="*/ 1005840 w 1005840"/>
                <a:gd name="connsiteY2" fmla="*/ 0 h 19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40" h="193040">
                  <a:moveTo>
                    <a:pt x="0" y="193040"/>
                  </a:moveTo>
                  <a:cubicBezTo>
                    <a:pt x="58420" y="132926"/>
                    <a:pt x="116840" y="72813"/>
                    <a:pt x="284480" y="40640"/>
                  </a:cubicBezTo>
                  <a:cubicBezTo>
                    <a:pt x="452120" y="8467"/>
                    <a:pt x="728980" y="4233"/>
                    <a:pt x="1005840" y="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562583" y="3185466"/>
              <a:ext cx="1005840" cy="184666"/>
            </a:xfrm>
            <a:custGeom>
              <a:avLst/>
              <a:gdLst>
                <a:gd name="connsiteX0" fmla="*/ 0 w 914400"/>
                <a:gd name="connsiteY0" fmla="*/ 0 h 116945"/>
                <a:gd name="connsiteX1" fmla="*/ 297180 w 914400"/>
                <a:gd name="connsiteY1" fmla="*/ 106680 h 116945"/>
                <a:gd name="connsiteX2" fmla="*/ 914400 w 914400"/>
                <a:gd name="connsiteY2" fmla="*/ 106680 h 11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16945">
                  <a:moveTo>
                    <a:pt x="0" y="0"/>
                  </a:moveTo>
                  <a:cubicBezTo>
                    <a:pt x="72390" y="44450"/>
                    <a:pt x="144780" y="88900"/>
                    <a:pt x="297180" y="106680"/>
                  </a:cubicBezTo>
                  <a:cubicBezTo>
                    <a:pt x="449580" y="124460"/>
                    <a:pt x="681990" y="115570"/>
                    <a:pt x="914400" y="10668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>
                  <a:spLocks noChangeAspect="1"/>
                </p:cNvSpPr>
                <p:nvPr/>
              </p:nvSpPr>
              <p:spPr>
                <a:xfrm rot="21263403">
                  <a:off x="1646656" y="2410055"/>
                  <a:ext cx="7003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63403">
                  <a:off x="1646656" y="2410055"/>
                  <a:ext cx="700385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>
                  <a:spLocks noChangeAspect="1"/>
                </p:cNvSpPr>
                <p:nvPr/>
              </p:nvSpPr>
              <p:spPr>
                <a:xfrm rot="271538">
                  <a:off x="1651553" y="3338326"/>
                  <a:ext cx="6853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538">
                  <a:off x="1651553" y="3338326"/>
                  <a:ext cx="685380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Прямая со стрелкой 29"/>
            <p:cNvCxnSpPr/>
            <p:nvPr/>
          </p:nvCxnSpPr>
          <p:spPr>
            <a:xfrm>
              <a:off x="3225031" y="2671604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4010770" y="2671604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796509" y="2671604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5582248" y="2671604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6367987" y="2671603"/>
              <a:ext cx="386883" cy="1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6935869" y="2671603"/>
              <a:ext cx="382354" cy="0"/>
            </a:xfrm>
            <a:prstGeom prst="line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>
              <a:off x="3225031" y="3411170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>
              <a:off x="4010770" y="3411170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>
              <a:off x="4796509" y="3411170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 flipV="1">
              <a:off x="5582248" y="3411170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 flipV="1">
              <a:off x="6367987" y="3411169"/>
              <a:ext cx="386883" cy="1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6935869" y="3411169"/>
              <a:ext cx="382354" cy="0"/>
            </a:xfrm>
            <a:prstGeom prst="line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Прямоугольник 143"/>
              <p:cNvSpPr/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𝑠𝑀𝐺𝑀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4" name="Прямоугольник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32" y="1428370"/>
                <a:ext cx="146655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Прямоугольник 144"/>
              <p:cNvSpPr/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16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Прямоугольник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07" y="1428370"/>
                <a:ext cx="501996" cy="461665"/>
              </a:xfrm>
              <a:prstGeom prst="rect">
                <a:avLst/>
              </a:prstGeom>
              <a:blipFill>
                <a:blip r:embed="rId19"/>
                <a:stretch>
                  <a:fillRect l="-3659" t="-10526" r="-170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Прямоугольник 145"/>
              <p:cNvSpPr/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Прямоугольник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75" y="1428370"/>
                <a:ext cx="466025" cy="461665"/>
              </a:xfrm>
              <a:prstGeom prst="rect">
                <a:avLst/>
              </a:prstGeom>
              <a:blipFill>
                <a:blip r:embed="rId20"/>
                <a:stretch>
                  <a:fillRect l="-2597" t="-10526" r="-1818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Прямоугольник 146"/>
              <p:cNvSpPr/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Прямоугольник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94" y="1428370"/>
                <a:ext cx="414216" cy="461665"/>
              </a:xfrm>
              <a:prstGeom prst="rect">
                <a:avLst/>
              </a:prstGeom>
              <a:blipFill>
                <a:blip r:embed="rId21"/>
                <a:stretch>
                  <a:fillRect t="-10526" r="-205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Прямоугольник 147"/>
              <p:cNvSpPr/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1635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Прямоугольник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3" y="1428370"/>
                <a:ext cx="369139" cy="461665"/>
              </a:xfrm>
              <a:prstGeom prst="rect">
                <a:avLst/>
              </a:prstGeom>
              <a:blipFill>
                <a:blip r:embed="rId22"/>
                <a:stretch>
                  <a:fillRect l="-5000"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Прямоугольник 148"/>
              <p:cNvSpPr/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𝑠𝑖𝑣</m:t>
                      </m:r>
                    </m:oMath>
                  </m:oMathPara>
                </a14:m>
                <a:endParaRPr lang="ru-RU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9" name="Прямоугольник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38" y="1428370"/>
                <a:ext cx="473175" cy="461665"/>
              </a:xfrm>
              <a:prstGeom prst="rect">
                <a:avLst/>
              </a:prstGeom>
              <a:blipFill>
                <a:blip r:embed="rId23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Двойные круглые скобки 149"/>
          <p:cNvSpPr/>
          <p:nvPr/>
        </p:nvSpPr>
        <p:spPr>
          <a:xfrm>
            <a:off x="3483497" y="1332596"/>
            <a:ext cx="6178876" cy="700209"/>
          </a:xfrm>
          <a:prstGeom prst="bracketPair">
            <a:avLst>
              <a:gd name="adj" fmla="val 4270"/>
            </a:avLst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403608" y="2679074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Integrity keys</a:t>
            </a:r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9112087" y="4202642"/>
            <a:ext cx="16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Encryption keys</a:t>
            </a:r>
            <a:endParaRPr lang="ru-RU" dirty="0"/>
          </a:p>
        </p:txBody>
      </p:sp>
      <p:grpSp>
        <p:nvGrpSpPr>
          <p:cNvPr id="189" name="Группа 188"/>
          <p:cNvGrpSpPr/>
          <p:nvPr/>
        </p:nvGrpSpPr>
        <p:grpSpPr>
          <a:xfrm>
            <a:off x="1224217" y="3965873"/>
            <a:ext cx="6094006" cy="1266825"/>
            <a:chOff x="1224217" y="2410055"/>
            <a:chExt cx="6094006" cy="1266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>
                  <a:spLocks noChangeAspect="1"/>
                </p:cNvSpPr>
                <p:nvPr/>
              </p:nvSpPr>
              <p:spPr>
                <a:xfrm>
                  <a:off x="1224217" y="2854955"/>
                  <a:ext cx="503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: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217" y="2854955"/>
                  <a:ext cx="503664" cy="369332"/>
                </a:xfrm>
                <a:prstGeom prst="rect">
                  <a:avLst/>
                </a:prstGeom>
                <a:blipFill>
                  <a:blip r:embed="rId24"/>
                  <a:stretch>
                    <a:fillRect t="-10000" r="-9756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2795695" y="2485623"/>
                  <a:ext cx="398856" cy="3731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695" y="2485623"/>
                  <a:ext cx="398856" cy="373179"/>
                </a:xfrm>
                <a:prstGeom prst="rect">
                  <a:avLst/>
                </a:prstGeom>
                <a:blipFill>
                  <a:blip r:embed="rId26"/>
                  <a:stretch>
                    <a:fillRect r="-15385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795695" y="3224287"/>
                  <a:ext cx="398856" cy="37657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695" y="3224287"/>
                  <a:ext cx="398856" cy="376578"/>
                </a:xfrm>
                <a:prstGeom prst="rect">
                  <a:avLst/>
                </a:prstGeom>
                <a:blipFill>
                  <a:blip r:embed="rId27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Прямая со стрелкой 193"/>
            <p:cNvCxnSpPr>
              <a:endCxn id="192" idx="1"/>
            </p:cNvCxnSpPr>
            <p:nvPr/>
          </p:nvCxnSpPr>
          <p:spPr>
            <a:xfrm flipV="1">
              <a:off x="2408812" y="2672213"/>
              <a:ext cx="386883" cy="367408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 стрелкой 194"/>
            <p:cNvCxnSpPr>
              <a:endCxn id="193" idx="1"/>
            </p:cNvCxnSpPr>
            <p:nvPr/>
          </p:nvCxnSpPr>
          <p:spPr>
            <a:xfrm>
              <a:off x="2408812" y="3039621"/>
              <a:ext cx="386883" cy="372955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581434" y="2485623"/>
                  <a:ext cx="398856" cy="3731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34" y="2485623"/>
                  <a:ext cx="398856" cy="373179"/>
                </a:xfrm>
                <a:prstGeom prst="rect">
                  <a:avLst/>
                </a:prstGeom>
                <a:blipFill>
                  <a:blip r:embed="rId28"/>
                  <a:stretch>
                    <a:fillRect r="-15385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3581434" y="3223170"/>
                  <a:ext cx="398856" cy="37657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34" y="3223170"/>
                  <a:ext cx="398856" cy="376578"/>
                </a:xfrm>
                <a:prstGeom prst="rect">
                  <a:avLst/>
                </a:prstGeom>
                <a:blipFill>
                  <a:blip r:embed="rId29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4367173" y="2485623"/>
                  <a:ext cx="398856" cy="3745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73" y="2485623"/>
                  <a:ext cx="398856" cy="374590"/>
                </a:xfrm>
                <a:prstGeom prst="rect">
                  <a:avLst/>
                </a:prstGeom>
                <a:blipFill>
                  <a:blip r:embed="rId30"/>
                  <a:stretch>
                    <a:fillRect r="-15152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4367173" y="3223170"/>
                  <a:ext cx="398856" cy="37657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73" y="3223170"/>
                  <a:ext cx="398856" cy="376578"/>
                </a:xfrm>
                <a:prstGeom prst="rect">
                  <a:avLst/>
                </a:prstGeom>
                <a:blipFill>
                  <a:blip r:embed="rId31"/>
                  <a:stretch>
                    <a:fillRect r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5152912" y="2486740"/>
                  <a:ext cx="398856" cy="3731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912" y="2486740"/>
                  <a:ext cx="398856" cy="373179"/>
                </a:xfrm>
                <a:prstGeom prst="rect">
                  <a:avLst/>
                </a:prstGeom>
                <a:blipFill>
                  <a:blip r:embed="rId32"/>
                  <a:stretch>
                    <a:fillRect r="-15152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152912" y="3224287"/>
                  <a:ext cx="398856" cy="37657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912" y="3224287"/>
                  <a:ext cx="398856" cy="376578"/>
                </a:xfrm>
                <a:prstGeom prst="rect">
                  <a:avLst/>
                </a:prstGeom>
                <a:blipFill>
                  <a:blip r:embed="rId33"/>
                  <a:stretch>
                    <a:fillRect r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5938651" y="2485623"/>
                  <a:ext cx="398856" cy="3786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651" y="2485623"/>
                  <a:ext cx="398856" cy="378693"/>
                </a:xfrm>
                <a:prstGeom prst="rect">
                  <a:avLst/>
                </a:prstGeom>
                <a:blipFill>
                  <a:blip r:embed="rId34"/>
                  <a:stretch>
                    <a:fillRect r="-15152" b="-16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5938651" y="3223170"/>
                  <a:ext cx="398856" cy="3787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651" y="3223170"/>
                  <a:ext cx="398856" cy="378758"/>
                </a:xfrm>
                <a:prstGeom prst="rect">
                  <a:avLst/>
                </a:prstGeom>
                <a:blipFill>
                  <a:blip r:embed="rId35"/>
                  <a:stretch>
                    <a:fillRect r="-25758" b="-16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Полилиния 203"/>
            <p:cNvSpPr/>
            <p:nvPr/>
          </p:nvSpPr>
          <p:spPr>
            <a:xfrm>
              <a:off x="1562583" y="2709110"/>
              <a:ext cx="1005840" cy="193040"/>
            </a:xfrm>
            <a:custGeom>
              <a:avLst/>
              <a:gdLst>
                <a:gd name="connsiteX0" fmla="*/ 0 w 1005840"/>
                <a:gd name="connsiteY0" fmla="*/ 193040 h 193040"/>
                <a:gd name="connsiteX1" fmla="*/ 284480 w 1005840"/>
                <a:gd name="connsiteY1" fmla="*/ 40640 h 193040"/>
                <a:gd name="connsiteX2" fmla="*/ 1005840 w 1005840"/>
                <a:gd name="connsiteY2" fmla="*/ 0 h 19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40" h="193040">
                  <a:moveTo>
                    <a:pt x="0" y="193040"/>
                  </a:moveTo>
                  <a:cubicBezTo>
                    <a:pt x="58420" y="132926"/>
                    <a:pt x="116840" y="72813"/>
                    <a:pt x="284480" y="40640"/>
                  </a:cubicBezTo>
                  <a:cubicBezTo>
                    <a:pt x="452120" y="8467"/>
                    <a:pt x="728980" y="4233"/>
                    <a:pt x="1005840" y="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олилиния 204"/>
            <p:cNvSpPr/>
            <p:nvPr/>
          </p:nvSpPr>
          <p:spPr>
            <a:xfrm>
              <a:off x="1562583" y="3185466"/>
              <a:ext cx="1005840" cy="184666"/>
            </a:xfrm>
            <a:custGeom>
              <a:avLst/>
              <a:gdLst>
                <a:gd name="connsiteX0" fmla="*/ 0 w 914400"/>
                <a:gd name="connsiteY0" fmla="*/ 0 h 116945"/>
                <a:gd name="connsiteX1" fmla="*/ 297180 w 914400"/>
                <a:gd name="connsiteY1" fmla="*/ 106680 h 116945"/>
                <a:gd name="connsiteX2" fmla="*/ 914400 w 914400"/>
                <a:gd name="connsiteY2" fmla="*/ 106680 h 11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16945">
                  <a:moveTo>
                    <a:pt x="0" y="0"/>
                  </a:moveTo>
                  <a:cubicBezTo>
                    <a:pt x="72390" y="44450"/>
                    <a:pt x="144780" y="88900"/>
                    <a:pt x="297180" y="106680"/>
                  </a:cubicBezTo>
                  <a:cubicBezTo>
                    <a:pt x="449580" y="124460"/>
                    <a:pt x="681990" y="115570"/>
                    <a:pt x="914400" y="10668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>
                  <a:spLocks noChangeAspect="1"/>
                </p:cNvSpPr>
                <p:nvPr/>
              </p:nvSpPr>
              <p:spPr>
                <a:xfrm rot="21263403">
                  <a:off x="1644284" y="2410055"/>
                  <a:ext cx="7051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63403">
                  <a:off x="1644284" y="2410055"/>
                  <a:ext cx="705129" cy="338554"/>
                </a:xfrm>
                <a:prstGeom prst="rect">
                  <a:avLst/>
                </a:prstGeom>
                <a:blipFill>
                  <a:blip r:embed="rId36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>
                  <a:spLocks noChangeAspect="1"/>
                </p:cNvSpPr>
                <p:nvPr/>
              </p:nvSpPr>
              <p:spPr>
                <a:xfrm rot="271538">
                  <a:off x="1649181" y="3338326"/>
                  <a:ext cx="6901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538">
                  <a:off x="1649181" y="3338326"/>
                  <a:ext cx="690125" cy="338554"/>
                </a:xfrm>
                <a:prstGeom prst="rect">
                  <a:avLst/>
                </a:prstGeom>
                <a:blipFill>
                  <a:blip r:embed="rId37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8" name="Прямая со стрелкой 207"/>
            <p:cNvCxnSpPr/>
            <p:nvPr/>
          </p:nvCxnSpPr>
          <p:spPr>
            <a:xfrm>
              <a:off x="3225031" y="2671604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 стрелкой 208"/>
            <p:cNvCxnSpPr/>
            <p:nvPr/>
          </p:nvCxnSpPr>
          <p:spPr>
            <a:xfrm>
              <a:off x="4010770" y="2671604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 стрелкой 209"/>
            <p:cNvCxnSpPr/>
            <p:nvPr/>
          </p:nvCxnSpPr>
          <p:spPr>
            <a:xfrm>
              <a:off x="4796509" y="2671604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 стрелкой 210"/>
            <p:cNvCxnSpPr/>
            <p:nvPr/>
          </p:nvCxnSpPr>
          <p:spPr>
            <a:xfrm flipV="1">
              <a:off x="5582248" y="2671604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211"/>
            <p:cNvCxnSpPr/>
            <p:nvPr/>
          </p:nvCxnSpPr>
          <p:spPr>
            <a:xfrm flipV="1">
              <a:off x="6367987" y="2671603"/>
              <a:ext cx="386883" cy="1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единительная линия 212"/>
            <p:cNvCxnSpPr/>
            <p:nvPr/>
          </p:nvCxnSpPr>
          <p:spPr>
            <a:xfrm>
              <a:off x="6935869" y="2671603"/>
              <a:ext cx="382354" cy="0"/>
            </a:xfrm>
            <a:prstGeom prst="line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 стрелкой 213"/>
            <p:cNvCxnSpPr/>
            <p:nvPr/>
          </p:nvCxnSpPr>
          <p:spPr>
            <a:xfrm>
              <a:off x="3225031" y="3411170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 стрелкой 214"/>
            <p:cNvCxnSpPr/>
            <p:nvPr/>
          </p:nvCxnSpPr>
          <p:spPr>
            <a:xfrm>
              <a:off x="4010770" y="3411170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/>
            <p:nvPr/>
          </p:nvCxnSpPr>
          <p:spPr>
            <a:xfrm>
              <a:off x="4796509" y="3411170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 стрелкой 216"/>
            <p:cNvCxnSpPr/>
            <p:nvPr/>
          </p:nvCxnSpPr>
          <p:spPr>
            <a:xfrm flipV="1">
              <a:off x="5582248" y="3411170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 стрелкой 217"/>
            <p:cNvCxnSpPr/>
            <p:nvPr/>
          </p:nvCxnSpPr>
          <p:spPr>
            <a:xfrm flipV="1">
              <a:off x="6367987" y="3411169"/>
              <a:ext cx="386883" cy="1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>
              <a:off x="6935869" y="3411169"/>
              <a:ext cx="382354" cy="0"/>
            </a:xfrm>
            <a:prstGeom prst="line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олилиния 46"/>
          <p:cNvSpPr/>
          <p:nvPr/>
        </p:nvSpPr>
        <p:spPr>
          <a:xfrm>
            <a:off x="7486650" y="2626209"/>
            <a:ext cx="1857375" cy="212241"/>
          </a:xfrm>
          <a:custGeom>
            <a:avLst/>
            <a:gdLst>
              <a:gd name="connsiteX0" fmla="*/ 0 w 1857375"/>
              <a:gd name="connsiteY0" fmla="*/ 12216 h 212241"/>
              <a:gd name="connsiteX1" fmla="*/ 1095375 w 1857375"/>
              <a:gd name="connsiteY1" fmla="*/ 21741 h 212241"/>
              <a:gd name="connsiteX2" fmla="*/ 1857375 w 1857375"/>
              <a:gd name="connsiteY2" fmla="*/ 212241 h 2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7375" h="212241">
                <a:moveTo>
                  <a:pt x="0" y="12216"/>
                </a:moveTo>
                <a:cubicBezTo>
                  <a:pt x="392906" y="309"/>
                  <a:pt x="785813" y="-11597"/>
                  <a:pt x="1095375" y="21741"/>
                </a:cubicBezTo>
                <a:cubicBezTo>
                  <a:pt x="1404938" y="55079"/>
                  <a:pt x="1631156" y="133660"/>
                  <a:pt x="1857375" y="212241"/>
                </a:cubicBezTo>
              </a:path>
            </a:pathLst>
          </a:custGeom>
          <a:noFill/>
          <a:ln w="15875">
            <a:solidFill>
              <a:srgbClr val="FF163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7562850" y="3038475"/>
            <a:ext cx="1809750" cy="1236133"/>
          </a:xfrm>
          <a:custGeom>
            <a:avLst/>
            <a:gdLst>
              <a:gd name="connsiteX0" fmla="*/ 0 w 1809750"/>
              <a:gd name="connsiteY0" fmla="*/ 1219200 h 1236133"/>
              <a:gd name="connsiteX1" fmla="*/ 1285875 w 1809750"/>
              <a:gd name="connsiteY1" fmla="*/ 1066800 h 1236133"/>
              <a:gd name="connsiteX2" fmla="*/ 1809750 w 1809750"/>
              <a:gd name="connsiteY2" fmla="*/ 0 h 123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0" h="1236133">
                <a:moveTo>
                  <a:pt x="0" y="1219200"/>
                </a:moveTo>
                <a:cubicBezTo>
                  <a:pt x="492125" y="1244600"/>
                  <a:pt x="984250" y="1270000"/>
                  <a:pt x="1285875" y="1066800"/>
                </a:cubicBezTo>
                <a:cubicBezTo>
                  <a:pt x="1587500" y="863600"/>
                  <a:pt x="1698625" y="431800"/>
                  <a:pt x="1809750" y="0"/>
                </a:cubicBezTo>
              </a:path>
            </a:pathLst>
          </a:custGeom>
          <a:noFill/>
          <a:ln w="15875">
            <a:solidFill>
              <a:srgbClr val="FF163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7429500" y="3400425"/>
            <a:ext cx="1724025" cy="885825"/>
          </a:xfrm>
          <a:custGeom>
            <a:avLst/>
            <a:gdLst>
              <a:gd name="connsiteX0" fmla="*/ 0 w 1724025"/>
              <a:gd name="connsiteY0" fmla="*/ 0 h 885825"/>
              <a:gd name="connsiteX1" fmla="*/ 1228725 w 1724025"/>
              <a:gd name="connsiteY1" fmla="*/ 180975 h 885825"/>
              <a:gd name="connsiteX2" fmla="*/ 1724025 w 1724025"/>
              <a:gd name="connsiteY2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025" h="885825">
                <a:moveTo>
                  <a:pt x="0" y="0"/>
                </a:moveTo>
                <a:cubicBezTo>
                  <a:pt x="470693" y="16668"/>
                  <a:pt x="941387" y="33337"/>
                  <a:pt x="1228725" y="180975"/>
                </a:cubicBezTo>
                <a:cubicBezTo>
                  <a:pt x="1516063" y="328613"/>
                  <a:pt x="1620044" y="607219"/>
                  <a:pt x="1724025" y="885825"/>
                </a:cubicBezTo>
              </a:path>
            </a:pathLst>
          </a:custGeom>
          <a:noFill/>
          <a:ln w="15875">
            <a:solidFill>
              <a:srgbClr val="0042A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7524750" y="4562475"/>
            <a:ext cx="1628775" cy="525992"/>
          </a:xfrm>
          <a:custGeom>
            <a:avLst/>
            <a:gdLst>
              <a:gd name="connsiteX0" fmla="*/ 0 w 1704975"/>
              <a:gd name="connsiteY0" fmla="*/ 438150 h 438150"/>
              <a:gd name="connsiteX1" fmla="*/ 1390650 w 1704975"/>
              <a:gd name="connsiteY1" fmla="*/ 352425 h 438150"/>
              <a:gd name="connsiteX2" fmla="*/ 1704975 w 1704975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975" h="438150">
                <a:moveTo>
                  <a:pt x="0" y="438150"/>
                </a:moveTo>
                <a:cubicBezTo>
                  <a:pt x="553244" y="431800"/>
                  <a:pt x="1106488" y="425450"/>
                  <a:pt x="1390650" y="352425"/>
                </a:cubicBezTo>
                <a:cubicBezTo>
                  <a:pt x="1674812" y="279400"/>
                  <a:pt x="1689893" y="139700"/>
                  <a:pt x="1704975" y="0"/>
                </a:cubicBezTo>
              </a:path>
            </a:pathLst>
          </a:custGeom>
          <a:noFill/>
          <a:ln w="15875">
            <a:solidFill>
              <a:srgbClr val="0042A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1224217" y="5365550"/>
            <a:ext cx="6094006" cy="1266825"/>
            <a:chOff x="1224217" y="2410055"/>
            <a:chExt cx="6094006" cy="1266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>
                  <a:spLocks noChangeAspect="1"/>
                </p:cNvSpPr>
                <p:nvPr/>
              </p:nvSpPr>
              <p:spPr>
                <a:xfrm>
                  <a:off x="1224217" y="2854955"/>
                  <a:ext cx="503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: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217" y="2854955"/>
                  <a:ext cx="503664" cy="369332"/>
                </a:xfrm>
                <a:prstGeom prst="rect">
                  <a:avLst/>
                </a:prstGeom>
                <a:blipFill>
                  <a:blip r:embed="rId38"/>
                  <a:stretch>
                    <a:fillRect t="-8197" r="-9756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795695" y="2485623"/>
                  <a:ext cx="398856" cy="3745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695" y="2485623"/>
                  <a:ext cx="398856" cy="374590"/>
                </a:xfrm>
                <a:prstGeom prst="rect">
                  <a:avLst/>
                </a:prstGeom>
                <a:blipFill>
                  <a:blip r:embed="rId39"/>
                  <a:stretch>
                    <a:fillRect r="-15385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2795695" y="3224287"/>
                  <a:ext cx="398856" cy="3779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695" y="3224287"/>
                  <a:ext cx="398856" cy="377989"/>
                </a:xfrm>
                <a:prstGeom prst="rect">
                  <a:avLst/>
                </a:prstGeom>
                <a:blipFill>
                  <a:blip r:embed="rId40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Прямая со стрелкой 87"/>
            <p:cNvCxnSpPr>
              <a:endCxn id="86" idx="1"/>
            </p:cNvCxnSpPr>
            <p:nvPr/>
          </p:nvCxnSpPr>
          <p:spPr>
            <a:xfrm flipV="1">
              <a:off x="2408812" y="2672918"/>
              <a:ext cx="386883" cy="366703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>
              <a:endCxn id="87" idx="1"/>
            </p:cNvCxnSpPr>
            <p:nvPr/>
          </p:nvCxnSpPr>
          <p:spPr>
            <a:xfrm>
              <a:off x="2408812" y="3039621"/>
              <a:ext cx="386883" cy="373661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581434" y="2485623"/>
                  <a:ext cx="398856" cy="3745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34" y="2485623"/>
                  <a:ext cx="398856" cy="374590"/>
                </a:xfrm>
                <a:prstGeom prst="rect">
                  <a:avLst/>
                </a:prstGeom>
                <a:blipFill>
                  <a:blip r:embed="rId41"/>
                  <a:stretch>
                    <a:fillRect r="-15385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581434" y="3223170"/>
                  <a:ext cx="398856" cy="3779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34" y="3223170"/>
                  <a:ext cx="398856" cy="377989"/>
                </a:xfrm>
                <a:prstGeom prst="rect">
                  <a:avLst/>
                </a:prstGeom>
                <a:blipFill>
                  <a:blip r:embed="rId42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367173" y="2485623"/>
                  <a:ext cx="398856" cy="37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73" y="2485623"/>
                  <a:ext cx="398856" cy="376000"/>
                </a:xfrm>
                <a:prstGeom prst="rect">
                  <a:avLst/>
                </a:prstGeom>
                <a:blipFill>
                  <a:blip r:embed="rId43"/>
                  <a:stretch>
                    <a:fillRect r="-15152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367173" y="3223170"/>
                  <a:ext cx="398856" cy="3779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73" y="3223170"/>
                  <a:ext cx="398856" cy="377989"/>
                </a:xfrm>
                <a:prstGeom prst="rect">
                  <a:avLst/>
                </a:prstGeom>
                <a:blipFill>
                  <a:blip r:embed="rId44"/>
                  <a:stretch>
                    <a:fillRect r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152912" y="2486740"/>
                  <a:ext cx="398856" cy="3745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912" y="2486740"/>
                  <a:ext cx="398856" cy="374590"/>
                </a:xfrm>
                <a:prstGeom prst="rect">
                  <a:avLst/>
                </a:prstGeom>
                <a:blipFill>
                  <a:blip r:embed="rId45"/>
                  <a:stretch>
                    <a:fillRect r="-15152"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152912" y="3224287"/>
                  <a:ext cx="398856" cy="3779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912" y="3224287"/>
                  <a:ext cx="398856" cy="377989"/>
                </a:xfrm>
                <a:prstGeom prst="rect">
                  <a:avLst/>
                </a:prstGeom>
                <a:blipFill>
                  <a:blip r:embed="rId46"/>
                  <a:stretch>
                    <a:fillRect r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938651" y="2485623"/>
                  <a:ext cx="398856" cy="3801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651" y="2485623"/>
                  <a:ext cx="398856" cy="380104"/>
                </a:xfrm>
                <a:prstGeom prst="rect">
                  <a:avLst/>
                </a:prstGeom>
                <a:blipFill>
                  <a:blip r:embed="rId47"/>
                  <a:stretch>
                    <a:fillRect r="-15152" b="-16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938651" y="3223170"/>
                  <a:ext cx="398856" cy="3801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651" y="3223170"/>
                  <a:ext cx="398856" cy="380169"/>
                </a:xfrm>
                <a:prstGeom prst="rect">
                  <a:avLst/>
                </a:prstGeom>
                <a:blipFill>
                  <a:blip r:embed="rId48"/>
                  <a:stretch>
                    <a:fillRect r="-25758" b="-16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Полилиния 97"/>
            <p:cNvSpPr/>
            <p:nvPr/>
          </p:nvSpPr>
          <p:spPr>
            <a:xfrm>
              <a:off x="1562583" y="2709110"/>
              <a:ext cx="1005840" cy="193040"/>
            </a:xfrm>
            <a:custGeom>
              <a:avLst/>
              <a:gdLst>
                <a:gd name="connsiteX0" fmla="*/ 0 w 1005840"/>
                <a:gd name="connsiteY0" fmla="*/ 193040 h 193040"/>
                <a:gd name="connsiteX1" fmla="*/ 284480 w 1005840"/>
                <a:gd name="connsiteY1" fmla="*/ 40640 h 193040"/>
                <a:gd name="connsiteX2" fmla="*/ 1005840 w 1005840"/>
                <a:gd name="connsiteY2" fmla="*/ 0 h 19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40" h="193040">
                  <a:moveTo>
                    <a:pt x="0" y="193040"/>
                  </a:moveTo>
                  <a:cubicBezTo>
                    <a:pt x="58420" y="132926"/>
                    <a:pt x="116840" y="72813"/>
                    <a:pt x="284480" y="40640"/>
                  </a:cubicBezTo>
                  <a:cubicBezTo>
                    <a:pt x="452120" y="8467"/>
                    <a:pt x="728980" y="4233"/>
                    <a:pt x="1005840" y="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1562583" y="3185466"/>
              <a:ext cx="1005840" cy="184666"/>
            </a:xfrm>
            <a:custGeom>
              <a:avLst/>
              <a:gdLst>
                <a:gd name="connsiteX0" fmla="*/ 0 w 914400"/>
                <a:gd name="connsiteY0" fmla="*/ 0 h 116945"/>
                <a:gd name="connsiteX1" fmla="*/ 297180 w 914400"/>
                <a:gd name="connsiteY1" fmla="*/ 106680 h 116945"/>
                <a:gd name="connsiteX2" fmla="*/ 914400 w 914400"/>
                <a:gd name="connsiteY2" fmla="*/ 106680 h 11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16945">
                  <a:moveTo>
                    <a:pt x="0" y="0"/>
                  </a:moveTo>
                  <a:cubicBezTo>
                    <a:pt x="72390" y="44450"/>
                    <a:pt x="144780" y="88900"/>
                    <a:pt x="297180" y="106680"/>
                  </a:cubicBezTo>
                  <a:cubicBezTo>
                    <a:pt x="449580" y="124460"/>
                    <a:pt x="681990" y="115570"/>
                    <a:pt x="914400" y="10668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>
                  <a:spLocks noChangeAspect="1"/>
                </p:cNvSpPr>
                <p:nvPr/>
              </p:nvSpPr>
              <p:spPr>
                <a:xfrm rot="21263403">
                  <a:off x="1644284" y="2410055"/>
                  <a:ext cx="7051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63403">
                  <a:off x="1644284" y="2410055"/>
                  <a:ext cx="705129" cy="338554"/>
                </a:xfrm>
                <a:prstGeom prst="rect">
                  <a:avLst/>
                </a:prstGeom>
                <a:blipFill>
                  <a:blip r:embed="rId49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>
                  <a:spLocks noChangeAspect="1"/>
                </p:cNvSpPr>
                <p:nvPr/>
              </p:nvSpPr>
              <p:spPr>
                <a:xfrm rot="271538">
                  <a:off x="1649181" y="3338326"/>
                  <a:ext cx="6901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538">
                  <a:off x="1649181" y="3338326"/>
                  <a:ext cx="690125" cy="338554"/>
                </a:xfrm>
                <a:prstGeom prst="rect">
                  <a:avLst/>
                </a:prstGeom>
                <a:blipFill>
                  <a:blip r:embed="rId5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Прямая со стрелкой 102"/>
            <p:cNvCxnSpPr/>
            <p:nvPr/>
          </p:nvCxnSpPr>
          <p:spPr>
            <a:xfrm>
              <a:off x="3225031" y="2671604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4010770" y="2671604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>
              <a:off x="4796509" y="2671604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>
            <a:xfrm flipV="1">
              <a:off x="5582248" y="2671604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flipV="1">
              <a:off x="6367987" y="2671603"/>
              <a:ext cx="386883" cy="1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6935869" y="2671603"/>
              <a:ext cx="382354" cy="0"/>
            </a:xfrm>
            <a:prstGeom prst="line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>
              <a:off x="3225031" y="3411170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/>
            <p:nvPr/>
          </p:nvCxnSpPr>
          <p:spPr>
            <a:xfrm>
              <a:off x="4010770" y="3411170"/>
              <a:ext cx="386883" cy="0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4796509" y="3411170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 flipV="1">
              <a:off x="5582248" y="3411170"/>
              <a:ext cx="386883" cy="1117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 flipV="1">
              <a:off x="6367987" y="3411169"/>
              <a:ext cx="386883" cy="1"/>
            </a:xfrm>
            <a:prstGeom prst="straightConnector1">
              <a:avLst/>
            </a:prstGeom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6935869" y="3411169"/>
              <a:ext cx="382354" cy="0"/>
            </a:xfrm>
            <a:prstGeom prst="line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олилиния 4"/>
          <p:cNvSpPr/>
          <p:nvPr/>
        </p:nvSpPr>
        <p:spPr>
          <a:xfrm>
            <a:off x="988982" y="5288907"/>
            <a:ext cx="6736080" cy="1412240"/>
          </a:xfrm>
          <a:custGeom>
            <a:avLst/>
            <a:gdLst>
              <a:gd name="connsiteX0" fmla="*/ 355600 w 6736080"/>
              <a:gd name="connsiteY0" fmla="*/ 0 h 1412240"/>
              <a:gd name="connsiteX1" fmla="*/ 6573520 w 6736080"/>
              <a:gd name="connsiteY1" fmla="*/ 71120 h 1412240"/>
              <a:gd name="connsiteX2" fmla="*/ 6736080 w 6736080"/>
              <a:gd name="connsiteY2" fmla="*/ 1381760 h 1412240"/>
              <a:gd name="connsiteX3" fmla="*/ 802640 w 6736080"/>
              <a:gd name="connsiteY3" fmla="*/ 1412240 h 1412240"/>
              <a:gd name="connsiteX4" fmla="*/ 365760 w 6736080"/>
              <a:gd name="connsiteY4" fmla="*/ 1056640 h 1412240"/>
              <a:gd name="connsiteX5" fmla="*/ 0 w 6736080"/>
              <a:gd name="connsiteY5" fmla="*/ 416560 h 1412240"/>
              <a:gd name="connsiteX6" fmla="*/ 355600 w 6736080"/>
              <a:gd name="connsiteY6" fmla="*/ 0 h 14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6080" h="1412240">
                <a:moveTo>
                  <a:pt x="355600" y="0"/>
                </a:moveTo>
                <a:lnTo>
                  <a:pt x="6573520" y="71120"/>
                </a:lnTo>
                <a:lnTo>
                  <a:pt x="6736080" y="1381760"/>
                </a:lnTo>
                <a:lnTo>
                  <a:pt x="802640" y="1412240"/>
                </a:lnTo>
                <a:lnTo>
                  <a:pt x="365760" y="1056640"/>
                </a:lnTo>
                <a:lnTo>
                  <a:pt x="0" y="416560"/>
                </a:lnTo>
                <a:lnTo>
                  <a:pt x="355600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710586" y="2854529"/>
                <a:ext cx="3988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86" y="2854529"/>
                <a:ext cx="398856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>
            <a:endCxn id="116" idx="3"/>
          </p:cNvCxnSpPr>
          <p:nvPr/>
        </p:nvCxnSpPr>
        <p:spPr>
          <a:xfrm flipH="1">
            <a:off x="2109442" y="3038475"/>
            <a:ext cx="293384" cy="72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710586" y="4408133"/>
                <a:ext cx="3988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86" y="4408133"/>
                <a:ext cx="398856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Прямая соединительная линия 121"/>
          <p:cNvCxnSpPr>
            <a:endCxn id="121" idx="3"/>
          </p:cNvCxnSpPr>
          <p:nvPr/>
        </p:nvCxnSpPr>
        <p:spPr>
          <a:xfrm flipH="1">
            <a:off x="2109442" y="4592079"/>
            <a:ext cx="293384" cy="72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32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57103" y="1978325"/>
                <a:ext cx="8477794" cy="2169825"/>
              </a:xfrm>
              <a:prstGeom prst="rect">
                <a:avLst/>
              </a:prstGeom>
              <a:ln w="19050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 provide security bounds for misuse resistant </a:t>
                </a:r>
                <a:r>
                  <a:rPr lang="en-US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sMGM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instance (i.e.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𝑠𝑀𝐺𝑀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1]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regarding:</a:t>
                </a:r>
              </a:p>
              <a:p>
                <a:pPr algn="just"/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strong misuse-resistant integrity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strong misuse-resistant integrity and confidentiality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𝑀𝑅𝐴𝐸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</a:p>
              <a:p>
                <a:pPr lvl="1" algn="just">
                  <a:lnSpc>
                    <a:spcPct val="150000"/>
                  </a:lnSpc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103" y="1978325"/>
                <a:ext cx="8477794" cy="2169825"/>
              </a:xfrm>
              <a:prstGeom prst="rect">
                <a:avLst/>
              </a:prstGeom>
              <a:blipFill>
                <a:blip r:embed="rId3"/>
                <a:stretch>
                  <a:fillRect l="-647" t="-1690" r="-1151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339974" y="5222748"/>
            <a:ext cx="751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 description for these security notions can be found in the paper.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26029" y="1786815"/>
            <a:ext cx="9339943" cy="2552845"/>
          </a:xfrm>
          <a:prstGeom prst="round2DiagRect">
            <a:avLst/>
          </a:prstGeom>
          <a:noFill/>
          <a:ln w="25400">
            <a:solidFill>
              <a:srgbClr val="FF2B2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83173" y="480108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1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479" y="1280790"/>
            <a:ext cx="840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will use the following notations: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831494"/>
                  </p:ext>
                </p:extLst>
              </p:nvPr>
            </p:nvGraphicFramePr>
            <p:xfrm>
              <a:off x="2160479" y="1756065"/>
              <a:ext cx="7871041" cy="384048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630443">
                      <a:extLst>
                        <a:ext uri="{9D8B030D-6E8A-4147-A177-3AD203B41FA5}">
                          <a16:colId xmlns:a16="http://schemas.microsoft.com/office/drawing/2014/main" val="4021397327"/>
                        </a:ext>
                      </a:extLst>
                    </a:gridCol>
                    <a:gridCol w="5360301">
                      <a:extLst>
                        <a:ext uri="{9D8B030D-6E8A-4147-A177-3AD203B41FA5}">
                          <a16:colId xmlns:a16="http://schemas.microsoft.com/office/drawing/2014/main" val="2279543637"/>
                        </a:ext>
                      </a:extLst>
                    </a:gridCol>
                    <a:gridCol w="1880297">
                      <a:extLst>
                        <a:ext uri="{9D8B030D-6E8A-4147-A177-3AD203B41FA5}">
                          <a16:colId xmlns:a16="http://schemas.microsoft.com/office/drawing/2014/main" val="190466909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b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maximum block-length of associated data in</a:t>
                          </a:r>
                          <a:r>
                            <a:rPr lang="en-US" sz="1800" b="0" kern="1200" baseline="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each query</a:t>
                          </a:r>
                          <a:endParaRPr lang="ru-RU" sz="1800" b="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286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maximum block-length of plaintexts and </a:t>
                          </a:r>
                          <a:r>
                            <a:rPr lang="en-US" sz="1800" b="0" kern="1200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ciphertexts</a:t>
                          </a:r>
                          <a:r>
                            <a:rPr lang="en-US" sz="1800" b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in each</a:t>
                          </a:r>
                          <a:r>
                            <a:rPr lang="en-US" sz="1800" b="0" kern="1200" baseline="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query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84329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queries to the Encrypt oracle</a:t>
                          </a:r>
                          <a:endParaRPr 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55842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queries to the Decrypt oracle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6584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distinct nonce values in all queries</a:t>
                          </a:r>
                          <a:endParaRPr lang="en-US" sz="1800" b="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050435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queries with the same nonce</a:t>
                          </a:r>
                          <a:endParaRPr lang="en-US" sz="1800" b="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9896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831494"/>
                  </p:ext>
                </p:extLst>
              </p:nvPr>
            </p:nvGraphicFramePr>
            <p:xfrm>
              <a:off x="2160479" y="1756065"/>
              <a:ext cx="7871041" cy="384048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630443">
                      <a:extLst>
                        <a:ext uri="{9D8B030D-6E8A-4147-A177-3AD203B41FA5}">
                          <a16:colId xmlns:a16="http://schemas.microsoft.com/office/drawing/2014/main" val="4021397327"/>
                        </a:ext>
                      </a:extLst>
                    </a:gridCol>
                    <a:gridCol w="5360301">
                      <a:extLst>
                        <a:ext uri="{9D8B030D-6E8A-4147-A177-3AD203B41FA5}">
                          <a16:colId xmlns:a16="http://schemas.microsoft.com/office/drawing/2014/main" val="2279543637"/>
                        </a:ext>
                      </a:extLst>
                    </a:gridCol>
                    <a:gridCol w="1880297">
                      <a:extLst>
                        <a:ext uri="{9D8B030D-6E8A-4147-A177-3AD203B41FA5}">
                          <a16:colId xmlns:a16="http://schemas.microsoft.com/office/drawing/2014/main" val="190466909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r="-1155340" b="-50190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maximum block-length </a:t>
                          </a:r>
                          <a:r>
                            <a:rPr lang="en-US" sz="1800" b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associated data </a:t>
                          </a: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each query</a:t>
                          </a:r>
                          <a:endParaRPr lang="ru-RU" sz="1800" b="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286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00000" r="-1155340" b="-40190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maximum block-length </a:t>
                          </a: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plaintexts and </a:t>
                          </a:r>
                          <a:r>
                            <a:rPr lang="en-US" sz="1800" b="0" kern="1200" dirty="0" err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ciphertexts</a:t>
                          </a: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in </a:t>
                          </a: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query</a:t>
                          </a:r>
                          <a:endParaRPr lang="en-US" sz="1800" b="0" kern="12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84329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98113" r="-1155340" b="-298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queries to the Encrypt oracle</a:t>
                          </a:r>
                          <a:endParaRPr lang="en-US" b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18123" t="-99526" r="-32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55842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300952" r="-1155340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queries to the Decrypt oracle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6584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400952" r="-1155340" b="-10095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distinct nonce values in all queries</a:t>
                          </a:r>
                          <a:endParaRPr lang="en-US" sz="1800" b="0" kern="12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050435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500952" r="-1155340" b="-95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queries with the same nonce</a:t>
                          </a:r>
                          <a:endParaRPr lang="en-US" sz="1800" b="0" kern="12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9896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3173" y="480108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44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3475" y="2455047"/>
                <a:ext cx="11025051" cy="267361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Theorem 1 (integrity).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any adversary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breaking strong misuse-resistant integrity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𝑠𝑀𝐺𝑀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1]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there exist PRP-adversaries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such that the following inequality holds:</a:t>
                </a:r>
              </a:p>
              <a:p>
                <a:pPr algn="just"/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𝑠𝑀𝐺𝑀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𝑀𝑅𝐴𝐸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𝐴𝑑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𝑃𝑅𝑃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𝑃𝑅𝑃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/>
                <a:b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=⌈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+2 −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. Adversary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queries to its oracle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queries.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5" y="2455047"/>
                <a:ext cx="11025051" cy="2673617"/>
              </a:xfrm>
              <a:prstGeom prst="rect">
                <a:avLst/>
              </a:prstGeom>
              <a:blipFill>
                <a:blip r:embed="rId3"/>
                <a:stretch>
                  <a:fillRect l="-498" t="-1370" r="-442" b="-4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00119" y="480108"/>
            <a:ext cx="4591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Misuse-resistant integrity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95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3475" y="2455047"/>
                <a:ext cx="11025051" cy="230832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Theorem 2 (confidentiality).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any adversary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breaking strong misuse-resistant confidentiality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𝑠𝑀𝐺𝑀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1]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there exist PRP-adversaries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such that the following inequality holds:</a:t>
                </a:r>
              </a:p>
              <a:p>
                <a:pPr algn="just"/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𝑠𝑀𝐺𝑀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𝑀𝑅𝐴𝐸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𝐴𝑑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𝑃𝑅𝑃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𝑃𝑅𝑃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/>
                <a:b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=⌈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+2 −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Adversary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makes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queries to its oracle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queries.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5" y="2455047"/>
                <a:ext cx="11025051" cy="2308324"/>
              </a:xfrm>
              <a:prstGeom prst="rect">
                <a:avLst/>
              </a:prstGeom>
              <a:blipFill>
                <a:blip r:embed="rId3"/>
                <a:stretch>
                  <a:fillRect l="-498" t="-1587" r="-442" b="-3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7135" y="480108"/>
            <a:ext cx="533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Misuse-resistant confidentiality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2235" y="5250531"/>
            <a:ext cx="468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accurate bound can be found in the paper</a:t>
            </a:r>
          </a:p>
        </p:txBody>
      </p:sp>
    </p:spTree>
    <p:extLst>
      <p:ext uri="{BB962C8B-B14F-4D97-AF65-F5344CB8AC3E}">
        <p14:creationId xmlns:p14="http://schemas.microsoft.com/office/powerpoint/2010/main" val="3496607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3475" y="2455047"/>
                <a:ext cx="11025051" cy="267361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Theorem 1 (integrity).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any adversary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breaking strong misuse-resistant integrity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𝑠𝑀𝐺𝑀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1]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there exist PRP-adversaries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such that the following inequality holds:</a:t>
                </a:r>
              </a:p>
              <a:p>
                <a:pPr algn="just"/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𝑠𝑀𝐺𝑀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𝑀𝑅𝐴𝐸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𝐴𝑑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𝑃𝑅𝑃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𝑃𝑅𝑃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/>
                <a:b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=⌈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+2 −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. Adversary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queries to its oracle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queries.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5" y="2455047"/>
                <a:ext cx="11025051" cy="2673617"/>
              </a:xfrm>
              <a:prstGeom prst="rect">
                <a:avLst/>
              </a:prstGeom>
              <a:blipFill>
                <a:blip r:embed="rId3"/>
                <a:stretch>
                  <a:fillRect l="-498" t="-1370" r="-442" b="-4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00119" y="480108"/>
            <a:ext cx="4591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Misuse-resistant integrity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95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3475" y="2455047"/>
                <a:ext cx="11025051" cy="172124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Theorem (Bernstein).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any distinguisher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with an oracle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making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queries, the following inequality holds: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</m:e>
                    </m:groupCh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𝑃𝑒𝑟𝑚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</m:e>
                    </m:groupCh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𝐹𝑢𝑛𝑐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5" y="2455047"/>
                <a:ext cx="11025051" cy="1721240"/>
              </a:xfrm>
              <a:prstGeom prst="rect">
                <a:avLst/>
              </a:prstGeom>
              <a:blipFill>
                <a:blip r:embed="rId3"/>
                <a:stretch>
                  <a:fillRect l="-498" t="-1418" b="-4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00119" y="480108"/>
            <a:ext cx="4591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Misuse-resistant integrity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79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47421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hybrid technique with PRP/PRF switching lemma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1474216"/>
            <a:ext cx="6095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hybrid technique with Bernstein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421851"/>
                <a:ext cx="6095999" cy="867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𝑞𝑡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𝐴𝑑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𝑃𝑅𝑃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1851"/>
                <a:ext cx="6095999" cy="867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68136" y="3418796"/>
                <a:ext cx="6095999" cy="867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bSup>
                        </m:e>
                      </m:func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𝑞𝑡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𝐴𝑑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𝑃𝑅𝑃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36" y="3418796"/>
                <a:ext cx="6095999" cy="8677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6095999" y="1188720"/>
            <a:ext cx="0" cy="480568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9553" y="2021840"/>
            <a:ext cx="11577167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323556" y="480108"/>
            <a:ext cx="554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Switching from PRPs to PRFs with re-keying</a:t>
            </a:r>
          </a:p>
        </p:txBody>
      </p:sp>
    </p:spTree>
    <p:extLst>
      <p:ext uri="{BB962C8B-B14F-4D97-AF65-F5344CB8AC3E}">
        <p14:creationId xmlns:p14="http://schemas.microsoft.com/office/powerpoint/2010/main" val="1158126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0850" y="480108"/>
            <a:ext cx="6150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 of misuse resistant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TLS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1.3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599611"/>
                  </p:ext>
                </p:extLst>
              </p:nvPr>
            </p:nvGraphicFramePr>
            <p:xfrm>
              <a:off x="4422760" y="2520626"/>
              <a:ext cx="3346479" cy="25920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639229">
                      <a:extLst>
                        <a:ext uri="{9D8B030D-6E8A-4147-A177-3AD203B41FA5}">
                          <a16:colId xmlns:a16="http://schemas.microsoft.com/office/drawing/2014/main" val="3697949840"/>
                        </a:ext>
                      </a:extLst>
                    </a:gridCol>
                    <a:gridCol w="1353625">
                      <a:extLst>
                        <a:ext uri="{9D8B030D-6E8A-4147-A177-3AD203B41FA5}">
                          <a16:colId xmlns:a16="http://schemas.microsoft.com/office/drawing/2014/main" val="3154707940"/>
                        </a:ext>
                      </a:extLst>
                    </a:gridCol>
                    <a:gridCol w="1353625">
                      <a:extLst>
                        <a:ext uri="{9D8B030D-6E8A-4147-A177-3AD203B41FA5}">
                          <a16:colId xmlns:a16="http://schemas.microsoft.com/office/drawing/2014/main" val="1268709787"/>
                        </a:ext>
                      </a:extLst>
                    </a:gridCol>
                  </a:tblGrid>
                  <a:tr h="43200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re-keyed </a:t>
                          </a:r>
                          <a:r>
                            <a:rPr lang="en-US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sMGM</a:t>
                          </a:r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833649"/>
                      </a:ext>
                    </a:extLst>
                  </a:tr>
                  <a:tr h="43200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𝑝𝑟𝑖𝑣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4492557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1275058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69575647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2170358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FF1635"/>
                            </a:solidFill>
                          </a:endParaRPr>
                        </a:p>
                      </a:txBody>
                      <a:tcPr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61557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599611"/>
                  </p:ext>
                </p:extLst>
              </p:nvPr>
            </p:nvGraphicFramePr>
            <p:xfrm>
              <a:off x="4422760" y="2520626"/>
              <a:ext cx="3346479" cy="25920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639229">
                      <a:extLst>
                        <a:ext uri="{9D8B030D-6E8A-4147-A177-3AD203B41FA5}">
                          <a16:colId xmlns:a16="http://schemas.microsoft.com/office/drawing/2014/main" val="3697949840"/>
                        </a:ext>
                      </a:extLst>
                    </a:gridCol>
                    <a:gridCol w="1353625">
                      <a:extLst>
                        <a:ext uri="{9D8B030D-6E8A-4147-A177-3AD203B41FA5}">
                          <a16:colId xmlns:a16="http://schemas.microsoft.com/office/drawing/2014/main" val="3154707940"/>
                        </a:ext>
                      </a:extLst>
                    </a:gridCol>
                    <a:gridCol w="1353625">
                      <a:extLst>
                        <a:ext uri="{9D8B030D-6E8A-4147-A177-3AD203B41FA5}">
                          <a16:colId xmlns:a16="http://schemas.microsoft.com/office/drawing/2014/main" val="1268709787"/>
                        </a:ext>
                      </a:extLst>
                    </a:gridCol>
                  </a:tblGrid>
                  <a:tr h="432000"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425714" b="-20070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re-keyed </a:t>
                          </a:r>
                          <a:r>
                            <a:rPr lang="en-US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sMGM</a:t>
                          </a:r>
                          <a:endParaRPr lang="ru-RU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833649"/>
                      </a:ext>
                    </a:extLst>
                  </a:tr>
                  <a:tr h="43200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085" t="-100000" r="-100448" b="-4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R w="12700" cmpd="sng">
                          <a:noFill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7748" t="-100000" r="-901" b="-4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4492557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mpd="sng">
                          <a:noFill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200000" r="-425714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7085" t="-200000" r="-100448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47748" t="-200000" r="-901" b="-3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275058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t="-300000" r="-425714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085" t="-300000" r="-100448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4"/>
                          <a:stretch>
                            <a:fillRect l="-147748" t="-300000" r="-901" b="-2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9575647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t="-400000" r="-425714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085" t="-400000" r="-100448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4"/>
                          <a:stretch>
                            <a:fillRect l="-147748" t="-400000" r="-901" b="-1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170358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blipFill>
                          <a:blip r:embed="rId4"/>
                          <a:stretch>
                            <a:fillRect t="-500000" r="-42571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B w="12700" cmpd="sng">
                          <a:noFill/>
                        </a:lnB>
                        <a:blipFill>
                          <a:blip r:embed="rId4"/>
                          <a:stretch>
                            <a:fillRect l="-47085" t="-500000" r="-100448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blipFill>
                          <a:blip r:embed="rId4"/>
                          <a:stretch>
                            <a:fillRect l="-147748" t="-500000" r="-901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1557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2549" y="1408034"/>
                <a:ext cx="1786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with re-keying</a:t>
                </a:r>
                <a:b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=2^6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49" y="1408034"/>
                <a:ext cx="1786899" cy="646331"/>
              </a:xfrm>
              <a:prstGeom prst="rect">
                <a:avLst/>
              </a:prstGeom>
              <a:blipFill>
                <a:blip r:embed="rId5"/>
                <a:stretch>
                  <a:fillRect l="-2381" t="-5660" r="-2381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55543" y="5739381"/>
                <a:ext cx="4880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𝑏𝑦𝑡𝑒𝑠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43" y="5739381"/>
                <a:ext cx="488095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73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4107" y="480108"/>
            <a:ext cx="17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work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0090" y="1216543"/>
            <a:ext cx="961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the parametrized AEAD conception by exploring new security and exploitation properties.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particular: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135669" y="2395563"/>
            <a:ext cx="3755631" cy="1119279"/>
          </a:xfrm>
          <a:custGeom>
            <a:avLst/>
            <a:gdLst>
              <a:gd name="connsiteX0" fmla="*/ 3212196 w 7206625"/>
              <a:gd name="connsiteY0" fmla="*/ 7904 h 2796706"/>
              <a:gd name="connsiteX1" fmla="*/ 1840596 w 7206625"/>
              <a:gd name="connsiteY1" fmla="*/ 36479 h 2796706"/>
              <a:gd name="connsiteX2" fmla="*/ 630921 w 7206625"/>
              <a:gd name="connsiteY2" fmla="*/ 293654 h 2796706"/>
              <a:gd name="connsiteX3" fmla="*/ 2271 w 7206625"/>
              <a:gd name="connsiteY3" fmla="*/ 1217579 h 2796706"/>
              <a:gd name="connsiteX4" fmla="*/ 459471 w 7206625"/>
              <a:gd name="connsiteY4" fmla="*/ 2227229 h 2796706"/>
              <a:gd name="connsiteX5" fmla="*/ 1440546 w 7206625"/>
              <a:gd name="connsiteY5" fmla="*/ 2560604 h 2796706"/>
              <a:gd name="connsiteX6" fmla="*/ 3250296 w 7206625"/>
              <a:gd name="connsiteY6" fmla="*/ 2693954 h 2796706"/>
              <a:gd name="connsiteX7" fmla="*/ 5688696 w 7206625"/>
              <a:gd name="connsiteY7" fmla="*/ 2751104 h 2796706"/>
              <a:gd name="connsiteX8" fmla="*/ 7031721 w 7206625"/>
              <a:gd name="connsiteY8" fmla="*/ 1989104 h 2796706"/>
              <a:gd name="connsiteX9" fmla="*/ 7107921 w 7206625"/>
              <a:gd name="connsiteY9" fmla="*/ 750854 h 2796706"/>
              <a:gd name="connsiteX10" fmla="*/ 6269721 w 7206625"/>
              <a:gd name="connsiteY10" fmla="*/ 198404 h 2796706"/>
              <a:gd name="connsiteX11" fmla="*/ 4679046 w 7206625"/>
              <a:gd name="connsiteY11" fmla="*/ 17429 h 2796706"/>
              <a:gd name="connsiteX12" fmla="*/ 3212196 w 7206625"/>
              <a:gd name="connsiteY12" fmla="*/ 7904 h 2796706"/>
              <a:gd name="connsiteX0" fmla="*/ 3212196 w 7213089"/>
              <a:gd name="connsiteY0" fmla="*/ 7904 h 2697407"/>
              <a:gd name="connsiteX1" fmla="*/ 1840596 w 7213089"/>
              <a:gd name="connsiteY1" fmla="*/ 36479 h 2697407"/>
              <a:gd name="connsiteX2" fmla="*/ 630921 w 7213089"/>
              <a:gd name="connsiteY2" fmla="*/ 293654 h 2697407"/>
              <a:gd name="connsiteX3" fmla="*/ 2271 w 7213089"/>
              <a:gd name="connsiteY3" fmla="*/ 1217579 h 2697407"/>
              <a:gd name="connsiteX4" fmla="*/ 459471 w 7213089"/>
              <a:gd name="connsiteY4" fmla="*/ 2227229 h 2697407"/>
              <a:gd name="connsiteX5" fmla="*/ 1440546 w 7213089"/>
              <a:gd name="connsiteY5" fmla="*/ 2560604 h 2697407"/>
              <a:gd name="connsiteX6" fmla="*/ 3250296 w 7213089"/>
              <a:gd name="connsiteY6" fmla="*/ 2693954 h 2697407"/>
              <a:gd name="connsiteX7" fmla="*/ 5580052 w 7213089"/>
              <a:gd name="connsiteY7" fmla="*/ 2594854 h 2697407"/>
              <a:gd name="connsiteX8" fmla="*/ 7031721 w 7213089"/>
              <a:gd name="connsiteY8" fmla="*/ 1989104 h 2697407"/>
              <a:gd name="connsiteX9" fmla="*/ 7107921 w 7213089"/>
              <a:gd name="connsiteY9" fmla="*/ 750854 h 2697407"/>
              <a:gd name="connsiteX10" fmla="*/ 6269721 w 7213089"/>
              <a:gd name="connsiteY10" fmla="*/ 198404 h 2697407"/>
              <a:gd name="connsiteX11" fmla="*/ 4679046 w 7213089"/>
              <a:gd name="connsiteY11" fmla="*/ 17429 h 2697407"/>
              <a:gd name="connsiteX12" fmla="*/ 3212196 w 7213089"/>
              <a:gd name="connsiteY12" fmla="*/ 7904 h 26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3089" h="2697407">
                <a:moveTo>
                  <a:pt x="3212196" y="7904"/>
                </a:moveTo>
                <a:cubicBezTo>
                  <a:pt x="2739121" y="11079"/>
                  <a:pt x="2270808" y="-11146"/>
                  <a:pt x="1840596" y="36479"/>
                </a:cubicBezTo>
                <a:cubicBezTo>
                  <a:pt x="1410383" y="84104"/>
                  <a:pt x="937308" y="96804"/>
                  <a:pt x="630921" y="293654"/>
                </a:cubicBezTo>
                <a:cubicBezTo>
                  <a:pt x="324533" y="490504"/>
                  <a:pt x="30846" y="895317"/>
                  <a:pt x="2271" y="1217579"/>
                </a:cubicBezTo>
                <a:cubicBezTo>
                  <a:pt x="-26304" y="1539841"/>
                  <a:pt x="219759" y="2003392"/>
                  <a:pt x="459471" y="2227229"/>
                </a:cubicBezTo>
                <a:cubicBezTo>
                  <a:pt x="699183" y="2451066"/>
                  <a:pt x="975408" y="2482816"/>
                  <a:pt x="1440546" y="2560604"/>
                </a:cubicBezTo>
                <a:cubicBezTo>
                  <a:pt x="1905684" y="2638392"/>
                  <a:pt x="2560378" y="2688246"/>
                  <a:pt x="3250296" y="2693954"/>
                </a:cubicBezTo>
                <a:cubicBezTo>
                  <a:pt x="3940214" y="2699662"/>
                  <a:pt x="4949815" y="2712329"/>
                  <a:pt x="5580052" y="2594854"/>
                </a:cubicBezTo>
                <a:cubicBezTo>
                  <a:pt x="6210289" y="2477379"/>
                  <a:pt x="6777076" y="2296437"/>
                  <a:pt x="7031721" y="1989104"/>
                </a:cubicBezTo>
                <a:cubicBezTo>
                  <a:pt x="7286366" y="1681771"/>
                  <a:pt x="7234921" y="1049304"/>
                  <a:pt x="7107921" y="750854"/>
                </a:cubicBezTo>
                <a:cubicBezTo>
                  <a:pt x="6980921" y="452404"/>
                  <a:pt x="6674533" y="320641"/>
                  <a:pt x="6269721" y="198404"/>
                </a:cubicBezTo>
                <a:cubicBezTo>
                  <a:pt x="5864909" y="76167"/>
                  <a:pt x="5187046" y="47591"/>
                  <a:pt x="4679046" y="17429"/>
                </a:cubicBezTo>
                <a:cubicBezTo>
                  <a:pt x="4171046" y="-12733"/>
                  <a:pt x="3685271" y="4729"/>
                  <a:pt x="3212196" y="7904"/>
                </a:cubicBezTo>
                <a:close/>
              </a:path>
            </a:pathLst>
          </a:custGeom>
          <a:solidFill>
            <a:schemeClr val="bg2"/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Leakage resilience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39</a:t>
            </a:fld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2257150" y="4381107"/>
            <a:ext cx="3755631" cy="1119279"/>
          </a:xfrm>
          <a:custGeom>
            <a:avLst/>
            <a:gdLst>
              <a:gd name="connsiteX0" fmla="*/ 3212196 w 7206625"/>
              <a:gd name="connsiteY0" fmla="*/ 7904 h 2796706"/>
              <a:gd name="connsiteX1" fmla="*/ 1840596 w 7206625"/>
              <a:gd name="connsiteY1" fmla="*/ 36479 h 2796706"/>
              <a:gd name="connsiteX2" fmla="*/ 630921 w 7206625"/>
              <a:gd name="connsiteY2" fmla="*/ 293654 h 2796706"/>
              <a:gd name="connsiteX3" fmla="*/ 2271 w 7206625"/>
              <a:gd name="connsiteY3" fmla="*/ 1217579 h 2796706"/>
              <a:gd name="connsiteX4" fmla="*/ 459471 w 7206625"/>
              <a:gd name="connsiteY4" fmla="*/ 2227229 h 2796706"/>
              <a:gd name="connsiteX5" fmla="*/ 1440546 w 7206625"/>
              <a:gd name="connsiteY5" fmla="*/ 2560604 h 2796706"/>
              <a:gd name="connsiteX6" fmla="*/ 3250296 w 7206625"/>
              <a:gd name="connsiteY6" fmla="*/ 2693954 h 2796706"/>
              <a:gd name="connsiteX7" fmla="*/ 5688696 w 7206625"/>
              <a:gd name="connsiteY7" fmla="*/ 2751104 h 2796706"/>
              <a:gd name="connsiteX8" fmla="*/ 7031721 w 7206625"/>
              <a:gd name="connsiteY8" fmla="*/ 1989104 h 2796706"/>
              <a:gd name="connsiteX9" fmla="*/ 7107921 w 7206625"/>
              <a:gd name="connsiteY9" fmla="*/ 750854 h 2796706"/>
              <a:gd name="connsiteX10" fmla="*/ 6269721 w 7206625"/>
              <a:gd name="connsiteY10" fmla="*/ 198404 h 2796706"/>
              <a:gd name="connsiteX11" fmla="*/ 4679046 w 7206625"/>
              <a:gd name="connsiteY11" fmla="*/ 17429 h 2796706"/>
              <a:gd name="connsiteX12" fmla="*/ 3212196 w 7206625"/>
              <a:gd name="connsiteY12" fmla="*/ 7904 h 2796706"/>
              <a:gd name="connsiteX0" fmla="*/ 3212196 w 7213089"/>
              <a:gd name="connsiteY0" fmla="*/ 7904 h 2697407"/>
              <a:gd name="connsiteX1" fmla="*/ 1840596 w 7213089"/>
              <a:gd name="connsiteY1" fmla="*/ 36479 h 2697407"/>
              <a:gd name="connsiteX2" fmla="*/ 630921 w 7213089"/>
              <a:gd name="connsiteY2" fmla="*/ 293654 h 2697407"/>
              <a:gd name="connsiteX3" fmla="*/ 2271 w 7213089"/>
              <a:gd name="connsiteY3" fmla="*/ 1217579 h 2697407"/>
              <a:gd name="connsiteX4" fmla="*/ 459471 w 7213089"/>
              <a:gd name="connsiteY4" fmla="*/ 2227229 h 2697407"/>
              <a:gd name="connsiteX5" fmla="*/ 1440546 w 7213089"/>
              <a:gd name="connsiteY5" fmla="*/ 2560604 h 2697407"/>
              <a:gd name="connsiteX6" fmla="*/ 3250296 w 7213089"/>
              <a:gd name="connsiteY6" fmla="*/ 2693954 h 2697407"/>
              <a:gd name="connsiteX7" fmla="*/ 5580052 w 7213089"/>
              <a:gd name="connsiteY7" fmla="*/ 2594854 h 2697407"/>
              <a:gd name="connsiteX8" fmla="*/ 7031721 w 7213089"/>
              <a:gd name="connsiteY8" fmla="*/ 1989104 h 2697407"/>
              <a:gd name="connsiteX9" fmla="*/ 7107921 w 7213089"/>
              <a:gd name="connsiteY9" fmla="*/ 750854 h 2697407"/>
              <a:gd name="connsiteX10" fmla="*/ 6269721 w 7213089"/>
              <a:gd name="connsiteY10" fmla="*/ 198404 h 2697407"/>
              <a:gd name="connsiteX11" fmla="*/ 4679046 w 7213089"/>
              <a:gd name="connsiteY11" fmla="*/ 17429 h 2697407"/>
              <a:gd name="connsiteX12" fmla="*/ 3212196 w 7213089"/>
              <a:gd name="connsiteY12" fmla="*/ 7904 h 26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3089" h="2697407">
                <a:moveTo>
                  <a:pt x="3212196" y="7904"/>
                </a:moveTo>
                <a:cubicBezTo>
                  <a:pt x="2739121" y="11079"/>
                  <a:pt x="2270808" y="-11146"/>
                  <a:pt x="1840596" y="36479"/>
                </a:cubicBezTo>
                <a:cubicBezTo>
                  <a:pt x="1410383" y="84104"/>
                  <a:pt x="937308" y="96804"/>
                  <a:pt x="630921" y="293654"/>
                </a:cubicBezTo>
                <a:cubicBezTo>
                  <a:pt x="324533" y="490504"/>
                  <a:pt x="30846" y="895317"/>
                  <a:pt x="2271" y="1217579"/>
                </a:cubicBezTo>
                <a:cubicBezTo>
                  <a:pt x="-26304" y="1539841"/>
                  <a:pt x="219759" y="2003392"/>
                  <a:pt x="459471" y="2227229"/>
                </a:cubicBezTo>
                <a:cubicBezTo>
                  <a:pt x="699183" y="2451066"/>
                  <a:pt x="975408" y="2482816"/>
                  <a:pt x="1440546" y="2560604"/>
                </a:cubicBezTo>
                <a:cubicBezTo>
                  <a:pt x="1905684" y="2638392"/>
                  <a:pt x="2560378" y="2688246"/>
                  <a:pt x="3250296" y="2693954"/>
                </a:cubicBezTo>
                <a:cubicBezTo>
                  <a:pt x="3940214" y="2699662"/>
                  <a:pt x="4949815" y="2712329"/>
                  <a:pt x="5580052" y="2594854"/>
                </a:cubicBezTo>
                <a:cubicBezTo>
                  <a:pt x="6210289" y="2477379"/>
                  <a:pt x="6777076" y="2296437"/>
                  <a:pt x="7031721" y="1989104"/>
                </a:cubicBezTo>
                <a:cubicBezTo>
                  <a:pt x="7286366" y="1681771"/>
                  <a:pt x="7234921" y="1049304"/>
                  <a:pt x="7107921" y="750854"/>
                </a:cubicBezTo>
                <a:cubicBezTo>
                  <a:pt x="6980921" y="452404"/>
                  <a:pt x="6674533" y="320641"/>
                  <a:pt x="6269721" y="198404"/>
                </a:cubicBezTo>
                <a:cubicBezTo>
                  <a:pt x="5864909" y="76167"/>
                  <a:pt x="5187046" y="47591"/>
                  <a:pt x="4679046" y="17429"/>
                </a:cubicBezTo>
                <a:cubicBezTo>
                  <a:pt x="4171046" y="-12733"/>
                  <a:pt x="3685271" y="4729"/>
                  <a:pt x="3212196" y="7904"/>
                </a:cubicBezTo>
                <a:close/>
              </a:path>
            </a:pathLst>
          </a:custGeom>
          <a:solidFill>
            <a:schemeClr val="bg2"/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RUP-security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48175" y="2809513"/>
            <a:ext cx="4968950" cy="1753870"/>
            <a:chOff x="6096006" y="3882972"/>
            <a:chExt cx="4968950" cy="1753870"/>
          </a:xfrm>
        </p:grpSpPr>
        <p:sp>
          <p:nvSpPr>
            <p:cNvPr id="2" name="TextBox 1"/>
            <p:cNvSpPr txBox="1"/>
            <p:nvPr/>
          </p:nvSpPr>
          <p:spPr>
            <a:xfrm>
              <a:off x="6299700" y="4021243"/>
              <a:ext cx="45615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Intuition:</a:t>
              </a:r>
              <a:br>
                <a:rPr lang="en-US" dirty="0"/>
              </a:br>
              <a:endParaRPr lang="en-US" dirty="0"/>
            </a:p>
            <a:p>
              <a:r>
                <a:rPr lang="en-US" dirty="0"/>
                <a:t>These properties are believed to be already achieved by </a:t>
              </a:r>
              <a:r>
                <a:rPr lang="en-US" dirty="0" err="1"/>
                <a:t>sMGM</a:t>
              </a:r>
              <a:r>
                <a:rPr lang="en-US" dirty="0"/>
                <a:t>, but strict proofs are needed</a:t>
              </a:r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6096006" y="3882972"/>
              <a:ext cx="4968950" cy="1753870"/>
            </a:xfrm>
            <a:prstGeom prst="round2DiagRect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517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1606" y="480108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MGM and MGM2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942" y="1194652"/>
            <a:ext cx="4965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MGM mode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V.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Nozdrunov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and double block cipher mode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operation (PD-mode) for authenticated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encryption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CTCrypt’17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161">
            <a:off x="-103080" y="2077150"/>
            <a:ext cx="1974185" cy="1316124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488476" y="2760923"/>
            <a:ext cx="3999423" cy="1119279"/>
          </a:xfrm>
          <a:custGeom>
            <a:avLst/>
            <a:gdLst>
              <a:gd name="connsiteX0" fmla="*/ 3212196 w 7206625"/>
              <a:gd name="connsiteY0" fmla="*/ 7904 h 2796706"/>
              <a:gd name="connsiteX1" fmla="*/ 1840596 w 7206625"/>
              <a:gd name="connsiteY1" fmla="*/ 36479 h 2796706"/>
              <a:gd name="connsiteX2" fmla="*/ 630921 w 7206625"/>
              <a:gd name="connsiteY2" fmla="*/ 293654 h 2796706"/>
              <a:gd name="connsiteX3" fmla="*/ 2271 w 7206625"/>
              <a:gd name="connsiteY3" fmla="*/ 1217579 h 2796706"/>
              <a:gd name="connsiteX4" fmla="*/ 459471 w 7206625"/>
              <a:gd name="connsiteY4" fmla="*/ 2227229 h 2796706"/>
              <a:gd name="connsiteX5" fmla="*/ 1440546 w 7206625"/>
              <a:gd name="connsiteY5" fmla="*/ 2560604 h 2796706"/>
              <a:gd name="connsiteX6" fmla="*/ 3250296 w 7206625"/>
              <a:gd name="connsiteY6" fmla="*/ 2693954 h 2796706"/>
              <a:gd name="connsiteX7" fmla="*/ 5688696 w 7206625"/>
              <a:gd name="connsiteY7" fmla="*/ 2751104 h 2796706"/>
              <a:gd name="connsiteX8" fmla="*/ 7031721 w 7206625"/>
              <a:gd name="connsiteY8" fmla="*/ 1989104 h 2796706"/>
              <a:gd name="connsiteX9" fmla="*/ 7107921 w 7206625"/>
              <a:gd name="connsiteY9" fmla="*/ 750854 h 2796706"/>
              <a:gd name="connsiteX10" fmla="*/ 6269721 w 7206625"/>
              <a:gd name="connsiteY10" fmla="*/ 198404 h 2796706"/>
              <a:gd name="connsiteX11" fmla="*/ 4679046 w 7206625"/>
              <a:gd name="connsiteY11" fmla="*/ 17429 h 2796706"/>
              <a:gd name="connsiteX12" fmla="*/ 3212196 w 7206625"/>
              <a:gd name="connsiteY12" fmla="*/ 7904 h 2796706"/>
              <a:gd name="connsiteX0" fmla="*/ 3212196 w 7213089"/>
              <a:gd name="connsiteY0" fmla="*/ 7904 h 2697407"/>
              <a:gd name="connsiteX1" fmla="*/ 1840596 w 7213089"/>
              <a:gd name="connsiteY1" fmla="*/ 36479 h 2697407"/>
              <a:gd name="connsiteX2" fmla="*/ 630921 w 7213089"/>
              <a:gd name="connsiteY2" fmla="*/ 293654 h 2697407"/>
              <a:gd name="connsiteX3" fmla="*/ 2271 w 7213089"/>
              <a:gd name="connsiteY3" fmla="*/ 1217579 h 2697407"/>
              <a:gd name="connsiteX4" fmla="*/ 459471 w 7213089"/>
              <a:gd name="connsiteY4" fmla="*/ 2227229 h 2697407"/>
              <a:gd name="connsiteX5" fmla="*/ 1440546 w 7213089"/>
              <a:gd name="connsiteY5" fmla="*/ 2560604 h 2697407"/>
              <a:gd name="connsiteX6" fmla="*/ 3250296 w 7213089"/>
              <a:gd name="connsiteY6" fmla="*/ 2693954 h 2697407"/>
              <a:gd name="connsiteX7" fmla="*/ 5580052 w 7213089"/>
              <a:gd name="connsiteY7" fmla="*/ 2594854 h 2697407"/>
              <a:gd name="connsiteX8" fmla="*/ 7031721 w 7213089"/>
              <a:gd name="connsiteY8" fmla="*/ 1989104 h 2697407"/>
              <a:gd name="connsiteX9" fmla="*/ 7107921 w 7213089"/>
              <a:gd name="connsiteY9" fmla="*/ 750854 h 2697407"/>
              <a:gd name="connsiteX10" fmla="*/ 6269721 w 7213089"/>
              <a:gd name="connsiteY10" fmla="*/ 198404 h 2697407"/>
              <a:gd name="connsiteX11" fmla="*/ 4679046 w 7213089"/>
              <a:gd name="connsiteY11" fmla="*/ 17429 h 2697407"/>
              <a:gd name="connsiteX12" fmla="*/ 3212196 w 7213089"/>
              <a:gd name="connsiteY12" fmla="*/ 7904 h 26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3089" h="2697407">
                <a:moveTo>
                  <a:pt x="3212196" y="7904"/>
                </a:moveTo>
                <a:cubicBezTo>
                  <a:pt x="2739121" y="11079"/>
                  <a:pt x="2270808" y="-11146"/>
                  <a:pt x="1840596" y="36479"/>
                </a:cubicBezTo>
                <a:cubicBezTo>
                  <a:pt x="1410383" y="84104"/>
                  <a:pt x="937308" y="96804"/>
                  <a:pt x="630921" y="293654"/>
                </a:cubicBezTo>
                <a:cubicBezTo>
                  <a:pt x="324533" y="490504"/>
                  <a:pt x="30846" y="895317"/>
                  <a:pt x="2271" y="1217579"/>
                </a:cubicBezTo>
                <a:cubicBezTo>
                  <a:pt x="-26304" y="1539841"/>
                  <a:pt x="219759" y="2003392"/>
                  <a:pt x="459471" y="2227229"/>
                </a:cubicBezTo>
                <a:cubicBezTo>
                  <a:pt x="699183" y="2451066"/>
                  <a:pt x="975408" y="2482816"/>
                  <a:pt x="1440546" y="2560604"/>
                </a:cubicBezTo>
                <a:cubicBezTo>
                  <a:pt x="1905684" y="2638392"/>
                  <a:pt x="2560378" y="2688246"/>
                  <a:pt x="3250296" y="2693954"/>
                </a:cubicBezTo>
                <a:cubicBezTo>
                  <a:pt x="3940214" y="2699662"/>
                  <a:pt x="4949815" y="2712329"/>
                  <a:pt x="5580052" y="2594854"/>
                </a:cubicBezTo>
                <a:cubicBezTo>
                  <a:pt x="6210289" y="2477379"/>
                  <a:pt x="6777076" y="2296437"/>
                  <a:pt x="7031721" y="1989104"/>
                </a:cubicBezTo>
                <a:cubicBezTo>
                  <a:pt x="7286366" y="1681771"/>
                  <a:pt x="7234921" y="1049304"/>
                  <a:pt x="7107921" y="750854"/>
                </a:cubicBezTo>
                <a:cubicBezTo>
                  <a:pt x="6980921" y="452404"/>
                  <a:pt x="6674533" y="320641"/>
                  <a:pt x="6269721" y="198404"/>
                </a:cubicBezTo>
                <a:cubicBezTo>
                  <a:pt x="5864909" y="76167"/>
                  <a:pt x="5187046" y="47591"/>
                  <a:pt x="4679046" y="17429"/>
                </a:cubicBezTo>
                <a:cubicBezTo>
                  <a:pt x="4171046" y="-12733"/>
                  <a:pt x="3685271" y="4729"/>
                  <a:pt x="3212196" y="7904"/>
                </a:cubicBezTo>
                <a:close/>
              </a:path>
            </a:pathLst>
          </a:custGeom>
          <a:solidFill>
            <a:schemeClr val="bg2"/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Provably secure in standard models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980243" y="4263948"/>
            <a:ext cx="3999423" cy="1119279"/>
          </a:xfrm>
          <a:custGeom>
            <a:avLst/>
            <a:gdLst>
              <a:gd name="connsiteX0" fmla="*/ 3212196 w 7206625"/>
              <a:gd name="connsiteY0" fmla="*/ 7904 h 2796706"/>
              <a:gd name="connsiteX1" fmla="*/ 1840596 w 7206625"/>
              <a:gd name="connsiteY1" fmla="*/ 36479 h 2796706"/>
              <a:gd name="connsiteX2" fmla="*/ 630921 w 7206625"/>
              <a:gd name="connsiteY2" fmla="*/ 293654 h 2796706"/>
              <a:gd name="connsiteX3" fmla="*/ 2271 w 7206625"/>
              <a:gd name="connsiteY3" fmla="*/ 1217579 h 2796706"/>
              <a:gd name="connsiteX4" fmla="*/ 459471 w 7206625"/>
              <a:gd name="connsiteY4" fmla="*/ 2227229 h 2796706"/>
              <a:gd name="connsiteX5" fmla="*/ 1440546 w 7206625"/>
              <a:gd name="connsiteY5" fmla="*/ 2560604 h 2796706"/>
              <a:gd name="connsiteX6" fmla="*/ 3250296 w 7206625"/>
              <a:gd name="connsiteY6" fmla="*/ 2693954 h 2796706"/>
              <a:gd name="connsiteX7" fmla="*/ 5688696 w 7206625"/>
              <a:gd name="connsiteY7" fmla="*/ 2751104 h 2796706"/>
              <a:gd name="connsiteX8" fmla="*/ 7031721 w 7206625"/>
              <a:gd name="connsiteY8" fmla="*/ 1989104 h 2796706"/>
              <a:gd name="connsiteX9" fmla="*/ 7107921 w 7206625"/>
              <a:gd name="connsiteY9" fmla="*/ 750854 h 2796706"/>
              <a:gd name="connsiteX10" fmla="*/ 6269721 w 7206625"/>
              <a:gd name="connsiteY10" fmla="*/ 198404 h 2796706"/>
              <a:gd name="connsiteX11" fmla="*/ 4679046 w 7206625"/>
              <a:gd name="connsiteY11" fmla="*/ 17429 h 2796706"/>
              <a:gd name="connsiteX12" fmla="*/ 3212196 w 7206625"/>
              <a:gd name="connsiteY12" fmla="*/ 7904 h 2796706"/>
              <a:gd name="connsiteX0" fmla="*/ 3212196 w 7213089"/>
              <a:gd name="connsiteY0" fmla="*/ 7904 h 2697407"/>
              <a:gd name="connsiteX1" fmla="*/ 1840596 w 7213089"/>
              <a:gd name="connsiteY1" fmla="*/ 36479 h 2697407"/>
              <a:gd name="connsiteX2" fmla="*/ 630921 w 7213089"/>
              <a:gd name="connsiteY2" fmla="*/ 293654 h 2697407"/>
              <a:gd name="connsiteX3" fmla="*/ 2271 w 7213089"/>
              <a:gd name="connsiteY3" fmla="*/ 1217579 h 2697407"/>
              <a:gd name="connsiteX4" fmla="*/ 459471 w 7213089"/>
              <a:gd name="connsiteY4" fmla="*/ 2227229 h 2697407"/>
              <a:gd name="connsiteX5" fmla="*/ 1440546 w 7213089"/>
              <a:gd name="connsiteY5" fmla="*/ 2560604 h 2697407"/>
              <a:gd name="connsiteX6" fmla="*/ 3250296 w 7213089"/>
              <a:gd name="connsiteY6" fmla="*/ 2693954 h 2697407"/>
              <a:gd name="connsiteX7" fmla="*/ 5580052 w 7213089"/>
              <a:gd name="connsiteY7" fmla="*/ 2594854 h 2697407"/>
              <a:gd name="connsiteX8" fmla="*/ 7031721 w 7213089"/>
              <a:gd name="connsiteY8" fmla="*/ 1989104 h 2697407"/>
              <a:gd name="connsiteX9" fmla="*/ 7107921 w 7213089"/>
              <a:gd name="connsiteY9" fmla="*/ 750854 h 2697407"/>
              <a:gd name="connsiteX10" fmla="*/ 6269721 w 7213089"/>
              <a:gd name="connsiteY10" fmla="*/ 198404 h 2697407"/>
              <a:gd name="connsiteX11" fmla="*/ 4679046 w 7213089"/>
              <a:gd name="connsiteY11" fmla="*/ 17429 h 2697407"/>
              <a:gd name="connsiteX12" fmla="*/ 3212196 w 7213089"/>
              <a:gd name="connsiteY12" fmla="*/ 7904 h 26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3089" h="2697407">
                <a:moveTo>
                  <a:pt x="3212196" y="7904"/>
                </a:moveTo>
                <a:cubicBezTo>
                  <a:pt x="2739121" y="11079"/>
                  <a:pt x="2270808" y="-11146"/>
                  <a:pt x="1840596" y="36479"/>
                </a:cubicBezTo>
                <a:cubicBezTo>
                  <a:pt x="1410383" y="84104"/>
                  <a:pt x="937308" y="96804"/>
                  <a:pt x="630921" y="293654"/>
                </a:cubicBezTo>
                <a:cubicBezTo>
                  <a:pt x="324533" y="490504"/>
                  <a:pt x="30846" y="895317"/>
                  <a:pt x="2271" y="1217579"/>
                </a:cubicBezTo>
                <a:cubicBezTo>
                  <a:pt x="-26304" y="1539841"/>
                  <a:pt x="219759" y="2003392"/>
                  <a:pt x="459471" y="2227229"/>
                </a:cubicBezTo>
                <a:cubicBezTo>
                  <a:pt x="699183" y="2451066"/>
                  <a:pt x="975408" y="2482816"/>
                  <a:pt x="1440546" y="2560604"/>
                </a:cubicBezTo>
                <a:cubicBezTo>
                  <a:pt x="1905684" y="2638392"/>
                  <a:pt x="2560378" y="2688246"/>
                  <a:pt x="3250296" y="2693954"/>
                </a:cubicBezTo>
                <a:cubicBezTo>
                  <a:pt x="3940214" y="2699662"/>
                  <a:pt x="4949815" y="2712329"/>
                  <a:pt x="5580052" y="2594854"/>
                </a:cubicBezTo>
                <a:cubicBezTo>
                  <a:pt x="6210289" y="2477379"/>
                  <a:pt x="6777076" y="2296437"/>
                  <a:pt x="7031721" y="1989104"/>
                </a:cubicBezTo>
                <a:cubicBezTo>
                  <a:pt x="7286366" y="1681771"/>
                  <a:pt x="7234921" y="1049304"/>
                  <a:pt x="7107921" y="750854"/>
                </a:cubicBezTo>
                <a:cubicBezTo>
                  <a:pt x="6980921" y="452404"/>
                  <a:pt x="6674533" y="320641"/>
                  <a:pt x="6269721" y="198404"/>
                </a:cubicBezTo>
                <a:cubicBezTo>
                  <a:pt x="5864909" y="76167"/>
                  <a:pt x="5187046" y="47591"/>
                  <a:pt x="4679046" y="17429"/>
                </a:cubicBezTo>
                <a:cubicBezTo>
                  <a:pt x="4171046" y="-12733"/>
                  <a:pt x="3685271" y="4729"/>
                  <a:pt x="3212196" y="7904"/>
                </a:cubicBezTo>
                <a:close/>
              </a:path>
            </a:pathLst>
          </a:custGeom>
          <a:solidFill>
            <a:schemeClr val="bg2"/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Uses multilinear function as a core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4</a:t>
            </a:fld>
            <a:endParaRPr lang="ru-RU" dirty="0"/>
          </a:p>
        </p:txBody>
      </p:sp>
      <p:sp>
        <p:nvSpPr>
          <p:cNvPr id="12" name="Полилиния 8">
            <a:extLst>
              <a:ext uri="{FF2B5EF4-FFF2-40B4-BE49-F238E27FC236}">
                <a16:creationId xmlns:a16="http://schemas.microsoft.com/office/drawing/2014/main" id="{0C75E684-92D5-46A6-97DF-98A03F4D5132}"/>
              </a:ext>
            </a:extLst>
          </p:cNvPr>
          <p:cNvSpPr/>
          <p:nvPr/>
        </p:nvSpPr>
        <p:spPr>
          <a:xfrm>
            <a:off x="6765492" y="4453562"/>
            <a:ext cx="4608162" cy="1119279"/>
          </a:xfrm>
          <a:custGeom>
            <a:avLst/>
            <a:gdLst>
              <a:gd name="connsiteX0" fmla="*/ 3212196 w 7206625"/>
              <a:gd name="connsiteY0" fmla="*/ 7904 h 2796706"/>
              <a:gd name="connsiteX1" fmla="*/ 1840596 w 7206625"/>
              <a:gd name="connsiteY1" fmla="*/ 36479 h 2796706"/>
              <a:gd name="connsiteX2" fmla="*/ 630921 w 7206625"/>
              <a:gd name="connsiteY2" fmla="*/ 293654 h 2796706"/>
              <a:gd name="connsiteX3" fmla="*/ 2271 w 7206625"/>
              <a:gd name="connsiteY3" fmla="*/ 1217579 h 2796706"/>
              <a:gd name="connsiteX4" fmla="*/ 459471 w 7206625"/>
              <a:gd name="connsiteY4" fmla="*/ 2227229 h 2796706"/>
              <a:gd name="connsiteX5" fmla="*/ 1440546 w 7206625"/>
              <a:gd name="connsiteY5" fmla="*/ 2560604 h 2796706"/>
              <a:gd name="connsiteX6" fmla="*/ 3250296 w 7206625"/>
              <a:gd name="connsiteY6" fmla="*/ 2693954 h 2796706"/>
              <a:gd name="connsiteX7" fmla="*/ 5688696 w 7206625"/>
              <a:gd name="connsiteY7" fmla="*/ 2751104 h 2796706"/>
              <a:gd name="connsiteX8" fmla="*/ 7031721 w 7206625"/>
              <a:gd name="connsiteY8" fmla="*/ 1989104 h 2796706"/>
              <a:gd name="connsiteX9" fmla="*/ 7107921 w 7206625"/>
              <a:gd name="connsiteY9" fmla="*/ 750854 h 2796706"/>
              <a:gd name="connsiteX10" fmla="*/ 6269721 w 7206625"/>
              <a:gd name="connsiteY10" fmla="*/ 198404 h 2796706"/>
              <a:gd name="connsiteX11" fmla="*/ 4679046 w 7206625"/>
              <a:gd name="connsiteY11" fmla="*/ 17429 h 2796706"/>
              <a:gd name="connsiteX12" fmla="*/ 3212196 w 7206625"/>
              <a:gd name="connsiteY12" fmla="*/ 7904 h 2796706"/>
              <a:gd name="connsiteX0" fmla="*/ 3212196 w 7213089"/>
              <a:gd name="connsiteY0" fmla="*/ 7904 h 2697407"/>
              <a:gd name="connsiteX1" fmla="*/ 1840596 w 7213089"/>
              <a:gd name="connsiteY1" fmla="*/ 36479 h 2697407"/>
              <a:gd name="connsiteX2" fmla="*/ 630921 w 7213089"/>
              <a:gd name="connsiteY2" fmla="*/ 293654 h 2697407"/>
              <a:gd name="connsiteX3" fmla="*/ 2271 w 7213089"/>
              <a:gd name="connsiteY3" fmla="*/ 1217579 h 2697407"/>
              <a:gd name="connsiteX4" fmla="*/ 459471 w 7213089"/>
              <a:gd name="connsiteY4" fmla="*/ 2227229 h 2697407"/>
              <a:gd name="connsiteX5" fmla="*/ 1440546 w 7213089"/>
              <a:gd name="connsiteY5" fmla="*/ 2560604 h 2697407"/>
              <a:gd name="connsiteX6" fmla="*/ 3250296 w 7213089"/>
              <a:gd name="connsiteY6" fmla="*/ 2693954 h 2697407"/>
              <a:gd name="connsiteX7" fmla="*/ 5580052 w 7213089"/>
              <a:gd name="connsiteY7" fmla="*/ 2594854 h 2697407"/>
              <a:gd name="connsiteX8" fmla="*/ 7031721 w 7213089"/>
              <a:gd name="connsiteY8" fmla="*/ 1989104 h 2697407"/>
              <a:gd name="connsiteX9" fmla="*/ 7107921 w 7213089"/>
              <a:gd name="connsiteY9" fmla="*/ 750854 h 2697407"/>
              <a:gd name="connsiteX10" fmla="*/ 6269721 w 7213089"/>
              <a:gd name="connsiteY10" fmla="*/ 198404 h 2697407"/>
              <a:gd name="connsiteX11" fmla="*/ 4679046 w 7213089"/>
              <a:gd name="connsiteY11" fmla="*/ 17429 h 2697407"/>
              <a:gd name="connsiteX12" fmla="*/ 3212196 w 7213089"/>
              <a:gd name="connsiteY12" fmla="*/ 7904 h 26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3089" h="2697407">
                <a:moveTo>
                  <a:pt x="3212196" y="7904"/>
                </a:moveTo>
                <a:cubicBezTo>
                  <a:pt x="2739121" y="11079"/>
                  <a:pt x="2270808" y="-11146"/>
                  <a:pt x="1840596" y="36479"/>
                </a:cubicBezTo>
                <a:cubicBezTo>
                  <a:pt x="1410383" y="84104"/>
                  <a:pt x="937308" y="96804"/>
                  <a:pt x="630921" y="293654"/>
                </a:cubicBezTo>
                <a:cubicBezTo>
                  <a:pt x="324533" y="490504"/>
                  <a:pt x="30846" y="895317"/>
                  <a:pt x="2271" y="1217579"/>
                </a:cubicBezTo>
                <a:cubicBezTo>
                  <a:pt x="-26304" y="1539841"/>
                  <a:pt x="219759" y="2003392"/>
                  <a:pt x="459471" y="2227229"/>
                </a:cubicBezTo>
                <a:cubicBezTo>
                  <a:pt x="699183" y="2451066"/>
                  <a:pt x="975408" y="2482816"/>
                  <a:pt x="1440546" y="2560604"/>
                </a:cubicBezTo>
                <a:cubicBezTo>
                  <a:pt x="1905684" y="2638392"/>
                  <a:pt x="2560378" y="2688246"/>
                  <a:pt x="3250296" y="2693954"/>
                </a:cubicBezTo>
                <a:cubicBezTo>
                  <a:pt x="3940214" y="2699662"/>
                  <a:pt x="4949815" y="2712329"/>
                  <a:pt x="5580052" y="2594854"/>
                </a:cubicBezTo>
                <a:cubicBezTo>
                  <a:pt x="6210289" y="2477379"/>
                  <a:pt x="6777076" y="2296437"/>
                  <a:pt x="7031721" y="1989104"/>
                </a:cubicBezTo>
                <a:cubicBezTo>
                  <a:pt x="7286366" y="1681771"/>
                  <a:pt x="7234921" y="1049304"/>
                  <a:pt x="7107921" y="750854"/>
                </a:cubicBezTo>
                <a:cubicBezTo>
                  <a:pt x="6980921" y="452404"/>
                  <a:pt x="6674533" y="320641"/>
                  <a:pt x="6269721" y="198404"/>
                </a:cubicBezTo>
                <a:cubicBezTo>
                  <a:pt x="5864909" y="76167"/>
                  <a:pt x="5187046" y="47591"/>
                  <a:pt x="4679046" y="17429"/>
                </a:cubicBezTo>
                <a:cubicBezTo>
                  <a:pt x="4171046" y="-12733"/>
                  <a:pt x="3685271" y="4729"/>
                  <a:pt x="3212196" y="7904"/>
                </a:cubicBezTo>
                <a:close/>
              </a:path>
            </a:pathLst>
          </a:custGeom>
          <a:solidFill>
            <a:schemeClr val="bg2"/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Provably secure in models with nonce misuse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олилиния 10">
            <a:extLst>
              <a:ext uri="{FF2B5EF4-FFF2-40B4-BE49-F238E27FC236}">
                <a16:creationId xmlns:a16="http://schemas.microsoft.com/office/drawing/2014/main" id="{23C540FC-CBB5-412D-9D78-5C6EA474C2C0}"/>
              </a:ext>
            </a:extLst>
          </p:cNvPr>
          <p:cNvSpPr/>
          <p:nvPr/>
        </p:nvSpPr>
        <p:spPr>
          <a:xfrm>
            <a:off x="7236461" y="2948978"/>
            <a:ext cx="4313597" cy="1045073"/>
          </a:xfrm>
          <a:custGeom>
            <a:avLst/>
            <a:gdLst>
              <a:gd name="connsiteX0" fmla="*/ 3212196 w 7206625"/>
              <a:gd name="connsiteY0" fmla="*/ 7904 h 2796706"/>
              <a:gd name="connsiteX1" fmla="*/ 1840596 w 7206625"/>
              <a:gd name="connsiteY1" fmla="*/ 36479 h 2796706"/>
              <a:gd name="connsiteX2" fmla="*/ 630921 w 7206625"/>
              <a:gd name="connsiteY2" fmla="*/ 293654 h 2796706"/>
              <a:gd name="connsiteX3" fmla="*/ 2271 w 7206625"/>
              <a:gd name="connsiteY3" fmla="*/ 1217579 h 2796706"/>
              <a:gd name="connsiteX4" fmla="*/ 459471 w 7206625"/>
              <a:gd name="connsiteY4" fmla="*/ 2227229 h 2796706"/>
              <a:gd name="connsiteX5" fmla="*/ 1440546 w 7206625"/>
              <a:gd name="connsiteY5" fmla="*/ 2560604 h 2796706"/>
              <a:gd name="connsiteX6" fmla="*/ 3250296 w 7206625"/>
              <a:gd name="connsiteY6" fmla="*/ 2693954 h 2796706"/>
              <a:gd name="connsiteX7" fmla="*/ 5688696 w 7206625"/>
              <a:gd name="connsiteY7" fmla="*/ 2751104 h 2796706"/>
              <a:gd name="connsiteX8" fmla="*/ 7031721 w 7206625"/>
              <a:gd name="connsiteY8" fmla="*/ 1989104 h 2796706"/>
              <a:gd name="connsiteX9" fmla="*/ 7107921 w 7206625"/>
              <a:gd name="connsiteY9" fmla="*/ 750854 h 2796706"/>
              <a:gd name="connsiteX10" fmla="*/ 6269721 w 7206625"/>
              <a:gd name="connsiteY10" fmla="*/ 198404 h 2796706"/>
              <a:gd name="connsiteX11" fmla="*/ 4679046 w 7206625"/>
              <a:gd name="connsiteY11" fmla="*/ 17429 h 2796706"/>
              <a:gd name="connsiteX12" fmla="*/ 3212196 w 7206625"/>
              <a:gd name="connsiteY12" fmla="*/ 7904 h 2796706"/>
              <a:gd name="connsiteX0" fmla="*/ 3212196 w 7213089"/>
              <a:gd name="connsiteY0" fmla="*/ 7904 h 2697407"/>
              <a:gd name="connsiteX1" fmla="*/ 1840596 w 7213089"/>
              <a:gd name="connsiteY1" fmla="*/ 36479 h 2697407"/>
              <a:gd name="connsiteX2" fmla="*/ 630921 w 7213089"/>
              <a:gd name="connsiteY2" fmla="*/ 293654 h 2697407"/>
              <a:gd name="connsiteX3" fmla="*/ 2271 w 7213089"/>
              <a:gd name="connsiteY3" fmla="*/ 1217579 h 2697407"/>
              <a:gd name="connsiteX4" fmla="*/ 459471 w 7213089"/>
              <a:gd name="connsiteY4" fmla="*/ 2227229 h 2697407"/>
              <a:gd name="connsiteX5" fmla="*/ 1440546 w 7213089"/>
              <a:gd name="connsiteY5" fmla="*/ 2560604 h 2697407"/>
              <a:gd name="connsiteX6" fmla="*/ 3250296 w 7213089"/>
              <a:gd name="connsiteY6" fmla="*/ 2693954 h 2697407"/>
              <a:gd name="connsiteX7" fmla="*/ 5580052 w 7213089"/>
              <a:gd name="connsiteY7" fmla="*/ 2594854 h 2697407"/>
              <a:gd name="connsiteX8" fmla="*/ 7031721 w 7213089"/>
              <a:gd name="connsiteY8" fmla="*/ 1989104 h 2697407"/>
              <a:gd name="connsiteX9" fmla="*/ 7107921 w 7213089"/>
              <a:gd name="connsiteY9" fmla="*/ 750854 h 2697407"/>
              <a:gd name="connsiteX10" fmla="*/ 6269721 w 7213089"/>
              <a:gd name="connsiteY10" fmla="*/ 198404 h 2697407"/>
              <a:gd name="connsiteX11" fmla="*/ 4679046 w 7213089"/>
              <a:gd name="connsiteY11" fmla="*/ 17429 h 2697407"/>
              <a:gd name="connsiteX12" fmla="*/ 3212196 w 7213089"/>
              <a:gd name="connsiteY12" fmla="*/ 7904 h 26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3089" h="2697407">
                <a:moveTo>
                  <a:pt x="3212196" y="7904"/>
                </a:moveTo>
                <a:cubicBezTo>
                  <a:pt x="2739121" y="11079"/>
                  <a:pt x="2270808" y="-11146"/>
                  <a:pt x="1840596" y="36479"/>
                </a:cubicBezTo>
                <a:cubicBezTo>
                  <a:pt x="1410383" y="84104"/>
                  <a:pt x="937308" y="96804"/>
                  <a:pt x="630921" y="293654"/>
                </a:cubicBezTo>
                <a:cubicBezTo>
                  <a:pt x="324533" y="490504"/>
                  <a:pt x="30846" y="895317"/>
                  <a:pt x="2271" y="1217579"/>
                </a:cubicBezTo>
                <a:cubicBezTo>
                  <a:pt x="-26304" y="1539841"/>
                  <a:pt x="219759" y="2003392"/>
                  <a:pt x="459471" y="2227229"/>
                </a:cubicBezTo>
                <a:cubicBezTo>
                  <a:pt x="699183" y="2451066"/>
                  <a:pt x="975408" y="2482816"/>
                  <a:pt x="1440546" y="2560604"/>
                </a:cubicBezTo>
                <a:cubicBezTo>
                  <a:pt x="1905684" y="2638392"/>
                  <a:pt x="2560378" y="2688246"/>
                  <a:pt x="3250296" y="2693954"/>
                </a:cubicBezTo>
                <a:cubicBezTo>
                  <a:pt x="3940214" y="2699662"/>
                  <a:pt x="4949815" y="2712329"/>
                  <a:pt x="5580052" y="2594854"/>
                </a:cubicBezTo>
                <a:cubicBezTo>
                  <a:pt x="6210289" y="2477379"/>
                  <a:pt x="6777076" y="2296437"/>
                  <a:pt x="7031721" y="1989104"/>
                </a:cubicBezTo>
                <a:cubicBezTo>
                  <a:pt x="7286366" y="1681771"/>
                  <a:pt x="7234921" y="1049304"/>
                  <a:pt x="7107921" y="750854"/>
                </a:cubicBezTo>
                <a:cubicBezTo>
                  <a:pt x="6980921" y="452404"/>
                  <a:pt x="6674533" y="320641"/>
                  <a:pt x="6269721" y="198404"/>
                </a:cubicBezTo>
                <a:cubicBezTo>
                  <a:pt x="5864909" y="76167"/>
                  <a:pt x="5187046" y="47591"/>
                  <a:pt x="4679046" y="17429"/>
                </a:cubicBezTo>
                <a:cubicBezTo>
                  <a:pt x="4171046" y="-12733"/>
                  <a:pt x="3685271" y="4729"/>
                  <a:pt x="3212196" y="7904"/>
                </a:cubicBezTo>
                <a:close/>
              </a:path>
            </a:pathLst>
          </a:custGeom>
          <a:solidFill>
            <a:schemeClr val="bg2"/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Replaces CNT by CTR with fixed bits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80F4B-93D9-4473-AA20-3A0978849D93}"/>
              </a:ext>
            </a:extLst>
          </p:cNvPr>
          <p:cNvSpPr txBox="1"/>
          <p:nvPr/>
        </p:nvSpPr>
        <p:spPr>
          <a:xfrm>
            <a:off x="6096000" y="1559633"/>
            <a:ext cx="576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MGM2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dirty="0"/>
              <a:t>Liliya </a:t>
            </a:r>
            <a:r>
              <a:rPr lang="en-US" dirty="0" err="1"/>
              <a:t>Akhmetzyanova</a:t>
            </a:r>
            <a:r>
              <a:rPr lang="en-US" dirty="0"/>
              <a:t>, </a:t>
            </a:r>
            <a:r>
              <a:rPr lang="en-US" dirty="0" err="1"/>
              <a:t>Evgeny</a:t>
            </a:r>
            <a:r>
              <a:rPr lang="en-US" dirty="0"/>
              <a:t> Alekseev, Alexandra </a:t>
            </a:r>
            <a:r>
              <a:rPr lang="en-US" dirty="0" err="1"/>
              <a:t>Babueva</a:t>
            </a:r>
            <a:r>
              <a:rPr lang="en-US" dirty="0"/>
              <a:t>, Andrey </a:t>
            </a:r>
            <a:r>
              <a:rPr lang="en-US" dirty="0" err="1"/>
              <a:t>Bozhko</a:t>
            </a:r>
            <a:r>
              <a:rPr lang="en-US" dirty="0"/>
              <a:t>, Stanislav </a:t>
            </a:r>
            <a:r>
              <a:rPr lang="en-US" dirty="0" err="1"/>
              <a:t>Smyshlyaev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en-US" dirty="0"/>
              <a:t>Misuse-resistant MGM2 mode</a:t>
            </a:r>
            <a:r>
              <a:rPr lang="ru-RU" dirty="0"/>
              <a:t>»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CTCrypt’21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82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567" y="2206377"/>
            <a:ext cx="5538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</a:t>
            </a:r>
            <a:r>
              <a:rPr lang="ru-RU" sz="4400" dirty="0"/>
              <a:t>?</a:t>
            </a:r>
            <a:endParaRPr lang="en-US" sz="4400" dirty="0"/>
          </a:p>
          <a:p>
            <a:pPr algn="ctr"/>
            <a:r>
              <a:rPr lang="en-US" sz="4400" dirty="0">
                <a:sym typeface="Wingdings" panose="05000000000000000000" pitchFamily="2" charset="2"/>
              </a:rPr>
              <a:t> 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83333" y="5031038"/>
            <a:ext cx="2177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Contacts:</a:t>
            </a:r>
            <a:endParaRPr lang="ru-RU" b="1" dirty="0">
              <a:latin typeface="+mj-lt"/>
              <a:hlinkClick r:id="rId3"/>
            </a:endParaRPr>
          </a:p>
          <a:p>
            <a:r>
              <a:rPr lang="en-US" b="1" dirty="0">
                <a:latin typeface="+mj-lt"/>
                <a:hlinkClick r:id="rId3"/>
              </a:rPr>
              <a:t>bozhko@cryptopro.ru</a:t>
            </a:r>
            <a:endParaRPr lang="en-US" b="1" dirty="0">
              <a:latin typeface="+mj-lt"/>
            </a:endParaRP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261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567" y="2897257"/>
            <a:ext cx="5538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Additional slides</a:t>
            </a:r>
          </a:p>
          <a:p>
            <a:pPr algn="ctr"/>
            <a:endParaRPr lang="ru-RU" sz="4400" dirty="0"/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594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 rot="19035390" flipV="1">
            <a:off x="7230301" y="885524"/>
            <a:ext cx="59555" cy="1078669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4" h="868680">
                <a:moveTo>
                  <a:pt x="0" y="0"/>
                </a:moveTo>
                <a:cubicBezTo>
                  <a:pt x="33020" y="220980"/>
                  <a:pt x="66040" y="441960"/>
                  <a:pt x="68580" y="586740"/>
                </a:cubicBezTo>
                <a:cubicBezTo>
                  <a:pt x="71120" y="731520"/>
                  <a:pt x="15240" y="868680"/>
                  <a:pt x="15240" y="868680"/>
                </a:cubicBezTo>
                <a:lnTo>
                  <a:pt x="15240" y="868680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 rot="13609435">
            <a:off x="4710238" y="818533"/>
            <a:ext cx="73489" cy="1162864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4" h="868680">
                <a:moveTo>
                  <a:pt x="0" y="0"/>
                </a:moveTo>
                <a:cubicBezTo>
                  <a:pt x="33020" y="220980"/>
                  <a:pt x="66040" y="441960"/>
                  <a:pt x="68580" y="586740"/>
                </a:cubicBezTo>
                <a:cubicBezTo>
                  <a:pt x="71120" y="731520"/>
                  <a:pt x="15240" y="868680"/>
                  <a:pt x="15240" y="868680"/>
                </a:cubicBezTo>
                <a:lnTo>
                  <a:pt x="15240" y="868680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3283" y="1949145"/>
            <a:ext cx="150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confidentiality</a:t>
            </a:r>
            <a:endParaRPr lang="ru-RU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60078" y="1912257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integrity </a:t>
            </a:r>
            <a:endParaRPr lang="ru-RU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7102" y="2676117"/>
            <a:ext cx="528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under nonce-respecting CCA (chosen ciphertext attack)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42" y="3816185"/>
            <a:ext cx="1197033" cy="8816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84861" y="4002312"/>
                <a:ext cx="627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861" y="4002312"/>
                <a:ext cx="6279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11"/>
          <p:cNvSpPr/>
          <p:nvPr/>
        </p:nvSpPr>
        <p:spPr>
          <a:xfrm>
            <a:off x="8123354" y="3772453"/>
            <a:ext cx="1197033" cy="8816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407873" y="3975972"/>
                <a:ext cx="624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873" y="3975972"/>
                <a:ext cx="6247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6821862" y="4104429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370027" y="3726105"/>
                <a:ext cx="1073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27" y="3726105"/>
                <a:ext cx="107343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478627" y="4474052"/>
                <a:ext cx="80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27" y="4474052"/>
                <a:ext cx="807401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646418" y="3672447"/>
                <a:ext cx="1302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18" y="3672447"/>
                <a:ext cx="130260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894051" y="4447474"/>
                <a:ext cx="891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051" y="4447474"/>
                <a:ext cx="8910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6821862" y="4436308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71709" y="4132730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43272" y="4470744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5851572" y="3901900"/>
            <a:ext cx="969241" cy="710179"/>
            <a:chOff x="5267879" y="1620661"/>
            <a:chExt cx="1744182" cy="134392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5685" y="1620661"/>
              <a:ext cx="526975" cy="32843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1543918">
              <a:off x="6118110" y="2346616"/>
              <a:ext cx="893951" cy="617972"/>
            </a:xfrm>
            <a:prstGeom prst="rect">
              <a:avLst/>
            </a:prstGeom>
          </p:spPr>
        </p:pic>
        <p:pic>
          <p:nvPicPr>
            <p:cNvPr id="28" name="Рисунок 27" descr="File:Simpleicons Interface business-man-1.svg - Wikimedia ...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879" y="1845513"/>
              <a:ext cx="1039178" cy="10391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677909" y="4816806"/>
                <a:ext cx="18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>
                    <a:latin typeface="+mj-lt"/>
                  </a:rPr>
                  <a:t>must be unique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909" y="4816806"/>
                <a:ext cx="1862626" cy="369332"/>
              </a:xfrm>
              <a:prstGeom prst="rect">
                <a:avLst/>
              </a:prstGeom>
              <a:blipFill>
                <a:blip r:embed="rId11"/>
                <a:stretch>
                  <a:fillRect t="-8197" r="-228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827778" y="4745812"/>
                <a:ext cx="1978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>
                    <a:latin typeface="+mj-lt"/>
                  </a:rPr>
                  <a:t>may be repeated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78" y="4745812"/>
                <a:ext cx="1978106" cy="369332"/>
              </a:xfrm>
              <a:prstGeom prst="rect">
                <a:avLst/>
              </a:prstGeom>
              <a:blipFill>
                <a:blip r:embed="rId12"/>
                <a:stretch>
                  <a:fillRect t="-10000" r="-2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4226438" y="527490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STANDARD SECURITY REQUIREMENTS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1" name="Объект 2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33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596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 rot="19035390" flipV="1">
            <a:off x="7230301" y="885524"/>
            <a:ext cx="59555" cy="1078669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4" h="868680">
                <a:moveTo>
                  <a:pt x="0" y="0"/>
                </a:moveTo>
                <a:cubicBezTo>
                  <a:pt x="33020" y="220980"/>
                  <a:pt x="66040" y="441960"/>
                  <a:pt x="68580" y="586740"/>
                </a:cubicBezTo>
                <a:cubicBezTo>
                  <a:pt x="71120" y="731520"/>
                  <a:pt x="15240" y="868680"/>
                  <a:pt x="15240" y="868680"/>
                </a:cubicBezTo>
                <a:lnTo>
                  <a:pt x="15240" y="868680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 rot="13609435">
            <a:off x="4710238" y="818533"/>
            <a:ext cx="73489" cy="1162864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4" h="868680">
                <a:moveTo>
                  <a:pt x="0" y="0"/>
                </a:moveTo>
                <a:cubicBezTo>
                  <a:pt x="33020" y="220980"/>
                  <a:pt x="66040" y="441960"/>
                  <a:pt x="68580" y="586740"/>
                </a:cubicBezTo>
                <a:cubicBezTo>
                  <a:pt x="71120" y="731520"/>
                  <a:pt x="15240" y="868680"/>
                  <a:pt x="15240" y="868680"/>
                </a:cubicBezTo>
                <a:lnTo>
                  <a:pt x="15240" y="868680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3283" y="1949145"/>
            <a:ext cx="150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confidentiality</a:t>
            </a:r>
            <a:endParaRPr lang="ru-RU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60078" y="1912257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integrity </a:t>
            </a:r>
            <a:endParaRPr lang="ru-RU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7102" y="2676117"/>
            <a:ext cx="528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under nonce-respecting CCA (chosen ciphertext attack)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42" y="3816185"/>
            <a:ext cx="1197033" cy="8816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84861" y="4002312"/>
                <a:ext cx="627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861" y="4002312"/>
                <a:ext cx="6279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11"/>
          <p:cNvSpPr/>
          <p:nvPr/>
        </p:nvSpPr>
        <p:spPr>
          <a:xfrm>
            <a:off x="8123354" y="3772453"/>
            <a:ext cx="1197033" cy="8816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407873" y="3975972"/>
                <a:ext cx="624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873" y="3975972"/>
                <a:ext cx="6247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6821862" y="4104429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370027" y="3726105"/>
                <a:ext cx="1073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27" y="3726105"/>
                <a:ext cx="107343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478627" y="4474052"/>
                <a:ext cx="80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27" y="4474052"/>
                <a:ext cx="807401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646418" y="3672447"/>
                <a:ext cx="1302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18" y="3672447"/>
                <a:ext cx="130260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894051" y="4447474"/>
                <a:ext cx="891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051" y="4447474"/>
                <a:ext cx="8910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6821862" y="4436308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71709" y="4132730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43272" y="4470744"/>
            <a:ext cx="1035454" cy="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5851572" y="3901900"/>
            <a:ext cx="969241" cy="710179"/>
            <a:chOff x="5267879" y="1620661"/>
            <a:chExt cx="1744182" cy="134392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5685" y="1620661"/>
              <a:ext cx="526975" cy="32843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1543918">
              <a:off x="6118110" y="2346616"/>
              <a:ext cx="893951" cy="617972"/>
            </a:xfrm>
            <a:prstGeom prst="rect">
              <a:avLst/>
            </a:prstGeom>
          </p:spPr>
        </p:pic>
        <p:pic>
          <p:nvPicPr>
            <p:cNvPr id="28" name="Рисунок 27" descr="File:Simpleicons Interface business-man-1.svg - Wikimedia ...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879" y="1845513"/>
              <a:ext cx="1039178" cy="10391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677909" y="4816806"/>
                <a:ext cx="18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>
                    <a:latin typeface="+mj-lt"/>
                  </a:rPr>
                  <a:t>must be unique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909" y="4816806"/>
                <a:ext cx="1862626" cy="369332"/>
              </a:xfrm>
              <a:prstGeom prst="rect">
                <a:avLst/>
              </a:prstGeom>
              <a:blipFill>
                <a:blip r:embed="rId11"/>
                <a:stretch>
                  <a:fillRect t="-8197" r="-228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827778" y="4745812"/>
                <a:ext cx="1978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>
                    <a:latin typeface="+mj-lt"/>
                  </a:rPr>
                  <a:t>may be repeated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78" y="4745812"/>
                <a:ext cx="1978106" cy="369332"/>
              </a:xfrm>
              <a:prstGeom prst="rect">
                <a:avLst/>
              </a:prstGeom>
              <a:blipFill>
                <a:blip r:embed="rId12"/>
                <a:stretch>
                  <a:fillRect t="-10000" r="-2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4226438" y="527490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STANDARD SECURITY REQUIREMENTS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1" name="Объект 2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33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55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08133" y="367934"/>
            <a:ext cx="585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000" dirty="0">
                <a:latin typeface="+mj-lt"/>
              </a:rPr>
              <a:t>MGM vs MGM2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116" y="1044036"/>
            <a:ext cx="5852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>
                <a:latin typeface="+mj-lt"/>
              </a:rPr>
              <a:t>Security bounds for integrity (one-trial forgery):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0337" y="1672188"/>
                <a:ext cx="582221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MGM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337" y="1672188"/>
                <a:ext cx="582221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387096" y="3369940"/>
                <a:ext cx="2218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096" y="3369940"/>
                <a:ext cx="221855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65330" y="4052579"/>
                <a:ext cx="5351017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=128,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ru-RU" dirty="0">
                    <a:latin typeface="+mj-lt"/>
                  </a:rPr>
                  <a:t>(</a:t>
                </a:r>
                <a:r>
                  <a:rPr lang="en-US" dirty="0">
                    <a:latin typeface="+mj-lt"/>
                  </a:rPr>
                  <a:t>small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of long messages</a:t>
                </a:r>
                <a:r>
                  <a:rPr lang="ru-RU" dirty="0">
                    <a:latin typeface="+mj-lt"/>
                  </a:rPr>
                  <a:t>)</a:t>
                </a:r>
                <a:r>
                  <a:rPr lang="en-US" dirty="0">
                    <a:latin typeface="+mj-lt"/>
                  </a:rPr>
                  <a:t>: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330" y="4052579"/>
                <a:ext cx="5351017" cy="379656"/>
              </a:xfrm>
              <a:prstGeom prst="rect">
                <a:avLst/>
              </a:prstGeom>
              <a:blipFill>
                <a:blip r:embed="rId5"/>
                <a:stretch>
                  <a:fillRect t="-6452" r="-342" b="-2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529145" y="4974656"/>
                <a:ext cx="1210203" cy="393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MGM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45" y="4974656"/>
                <a:ext cx="1210203" cy="393634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651363" y="5665627"/>
                <a:ext cx="2640979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MGM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≤2⋅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363" y="5665627"/>
                <a:ext cx="2640979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676179" y="2534810"/>
                <a:ext cx="4022768" cy="780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MGM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79" y="2534810"/>
                <a:ext cx="4022768" cy="7805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219822" y="4877067"/>
            <a:ext cx="256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08684" y="5665627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ru-RU" sz="3200" b="1" dirty="0">
              <a:solidFill>
                <a:srgbClr val="00B0F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24000" y="3848793"/>
            <a:ext cx="914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Объект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20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65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30" y="1190784"/>
            <a:ext cx="7979428" cy="4476432"/>
          </a:xfrm>
          <a:prstGeom prst="rect">
            <a:avLst/>
          </a:prstGeom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45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553" y="2336800"/>
                <a:ext cx="2926314" cy="1170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3" y="2336800"/>
                <a:ext cx="2926314" cy="1170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423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9206053" y="633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501561-F62F-4F0D-92B5-B83715048182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57" y="716381"/>
            <a:ext cx="8666287" cy="54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1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643">
            <a:off x="1118504" y="1497129"/>
            <a:ext cx="5853320" cy="438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лилиния 7"/>
          <p:cNvSpPr/>
          <p:nvPr/>
        </p:nvSpPr>
        <p:spPr>
          <a:xfrm rot="20955848" flipH="1">
            <a:off x="1121590" y="2417548"/>
            <a:ext cx="5348942" cy="895489"/>
          </a:xfrm>
          <a:custGeom>
            <a:avLst/>
            <a:gdLst>
              <a:gd name="connsiteX0" fmla="*/ 28025 w 2292216"/>
              <a:gd name="connsiteY0" fmla="*/ 559040 h 3129201"/>
              <a:gd name="connsiteX1" fmla="*/ 224579 w 2292216"/>
              <a:gd name="connsiteY1" fmla="*/ 114659 h 3129201"/>
              <a:gd name="connsiteX2" fmla="*/ 1044975 w 2292216"/>
              <a:gd name="connsiteY2" fmla="*/ 3564 h 3129201"/>
              <a:gd name="connsiteX3" fmla="*/ 1797005 w 2292216"/>
              <a:gd name="connsiteY3" fmla="*/ 97567 h 3129201"/>
              <a:gd name="connsiteX4" fmla="*/ 2147382 w 2292216"/>
              <a:gd name="connsiteY4" fmla="*/ 721410 h 3129201"/>
              <a:gd name="connsiteX5" fmla="*/ 2215749 w 2292216"/>
              <a:gd name="connsiteY5" fmla="*/ 2635668 h 3129201"/>
              <a:gd name="connsiteX6" fmla="*/ 1087704 w 2292216"/>
              <a:gd name="connsiteY6" fmla="*/ 3071504 h 3129201"/>
              <a:gd name="connsiteX7" fmla="*/ 122029 w 2292216"/>
              <a:gd name="connsiteY7" fmla="*/ 2840767 h 3129201"/>
              <a:gd name="connsiteX8" fmla="*/ 28025 w 2292216"/>
              <a:gd name="connsiteY8" fmla="*/ 559040 h 3129201"/>
              <a:gd name="connsiteX0" fmla="*/ 28025 w 2357736"/>
              <a:gd name="connsiteY0" fmla="*/ 559363 h 3129524"/>
              <a:gd name="connsiteX1" fmla="*/ 224579 w 2357736"/>
              <a:gd name="connsiteY1" fmla="*/ 114982 h 3129524"/>
              <a:gd name="connsiteX2" fmla="*/ 1044975 w 2357736"/>
              <a:gd name="connsiteY2" fmla="*/ 3887 h 3129524"/>
              <a:gd name="connsiteX3" fmla="*/ 1797005 w 2357736"/>
              <a:gd name="connsiteY3" fmla="*/ 97890 h 3129524"/>
              <a:gd name="connsiteX4" fmla="*/ 2295797 w 2357736"/>
              <a:gd name="connsiteY4" fmla="*/ 731561 h 3129524"/>
              <a:gd name="connsiteX5" fmla="*/ 2215749 w 2357736"/>
              <a:gd name="connsiteY5" fmla="*/ 2635991 h 3129524"/>
              <a:gd name="connsiteX6" fmla="*/ 1087704 w 2357736"/>
              <a:gd name="connsiteY6" fmla="*/ 3071827 h 3129524"/>
              <a:gd name="connsiteX7" fmla="*/ 122029 w 2357736"/>
              <a:gd name="connsiteY7" fmla="*/ 2841090 h 3129524"/>
              <a:gd name="connsiteX8" fmla="*/ 28025 w 2357736"/>
              <a:gd name="connsiteY8" fmla="*/ 559363 h 3129524"/>
              <a:gd name="connsiteX0" fmla="*/ 28025 w 2341721"/>
              <a:gd name="connsiteY0" fmla="*/ 562792 h 3132953"/>
              <a:gd name="connsiteX1" fmla="*/ 224579 w 2341721"/>
              <a:gd name="connsiteY1" fmla="*/ 118411 h 3132953"/>
              <a:gd name="connsiteX2" fmla="*/ 1044975 w 2341721"/>
              <a:gd name="connsiteY2" fmla="*/ 7316 h 3132953"/>
              <a:gd name="connsiteX3" fmla="*/ 2049860 w 2341721"/>
              <a:gd name="connsiteY3" fmla="*/ 91491 h 3132953"/>
              <a:gd name="connsiteX4" fmla="*/ 2295797 w 2341721"/>
              <a:gd name="connsiteY4" fmla="*/ 734990 h 3132953"/>
              <a:gd name="connsiteX5" fmla="*/ 2215749 w 2341721"/>
              <a:gd name="connsiteY5" fmla="*/ 2639420 h 3132953"/>
              <a:gd name="connsiteX6" fmla="*/ 1087704 w 2341721"/>
              <a:gd name="connsiteY6" fmla="*/ 3075256 h 3132953"/>
              <a:gd name="connsiteX7" fmla="*/ 122029 w 2341721"/>
              <a:gd name="connsiteY7" fmla="*/ 2844519 h 3132953"/>
              <a:gd name="connsiteX8" fmla="*/ 28025 w 2341721"/>
              <a:gd name="connsiteY8" fmla="*/ 562792 h 3132953"/>
              <a:gd name="connsiteX0" fmla="*/ 28025 w 2329585"/>
              <a:gd name="connsiteY0" fmla="*/ 562792 h 3132953"/>
              <a:gd name="connsiteX1" fmla="*/ 224579 w 2329585"/>
              <a:gd name="connsiteY1" fmla="*/ 118411 h 3132953"/>
              <a:gd name="connsiteX2" fmla="*/ 1044975 w 2329585"/>
              <a:gd name="connsiteY2" fmla="*/ 7316 h 3132953"/>
              <a:gd name="connsiteX3" fmla="*/ 2049860 w 2329585"/>
              <a:gd name="connsiteY3" fmla="*/ 91491 h 3132953"/>
              <a:gd name="connsiteX4" fmla="*/ 2295797 w 2329585"/>
              <a:gd name="connsiteY4" fmla="*/ 734990 h 3132953"/>
              <a:gd name="connsiteX5" fmla="*/ 2193762 w 2329585"/>
              <a:gd name="connsiteY5" fmla="*/ 2894932 h 3132953"/>
              <a:gd name="connsiteX6" fmla="*/ 1087704 w 2329585"/>
              <a:gd name="connsiteY6" fmla="*/ 3075256 h 3132953"/>
              <a:gd name="connsiteX7" fmla="*/ 122029 w 2329585"/>
              <a:gd name="connsiteY7" fmla="*/ 2844519 h 3132953"/>
              <a:gd name="connsiteX8" fmla="*/ 28025 w 2329585"/>
              <a:gd name="connsiteY8" fmla="*/ 562792 h 3132953"/>
              <a:gd name="connsiteX0" fmla="*/ 26046 w 2327606"/>
              <a:gd name="connsiteY0" fmla="*/ 562792 h 3200124"/>
              <a:gd name="connsiteX1" fmla="*/ 222600 w 2327606"/>
              <a:gd name="connsiteY1" fmla="*/ 118411 h 3200124"/>
              <a:gd name="connsiteX2" fmla="*/ 1042996 w 2327606"/>
              <a:gd name="connsiteY2" fmla="*/ 7316 h 3200124"/>
              <a:gd name="connsiteX3" fmla="*/ 2047881 w 2327606"/>
              <a:gd name="connsiteY3" fmla="*/ 91491 h 3200124"/>
              <a:gd name="connsiteX4" fmla="*/ 2293818 w 2327606"/>
              <a:gd name="connsiteY4" fmla="*/ 734990 h 3200124"/>
              <a:gd name="connsiteX5" fmla="*/ 2191783 w 2327606"/>
              <a:gd name="connsiteY5" fmla="*/ 2894932 h 3200124"/>
              <a:gd name="connsiteX6" fmla="*/ 1085725 w 2327606"/>
              <a:gd name="connsiteY6" fmla="*/ 3173530 h 3200124"/>
              <a:gd name="connsiteX7" fmla="*/ 120050 w 2327606"/>
              <a:gd name="connsiteY7" fmla="*/ 2844519 h 3200124"/>
              <a:gd name="connsiteX8" fmla="*/ 26046 w 2327606"/>
              <a:gd name="connsiteY8" fmla="*/ 562792 h 3200124"/>
              <a:gd name="connsiteX0" fmla="*/ 22038 w 2334591"/>
              <a:gd name="connsiteY0" fmla="*/ 906750 h 3189678"/>
              <a:gd name="connsiteX1" fmla="*/ 229585 w 2334591"/>
              <a:gd name="connsiteY1" fmla="*/ 118411 h 3189678"/>
              <a:gd name="connsiteX2" fmla="*/ 1049981 w 2334591"/>
              <a:gd name="connsiteY2" fmla="*/ 7316 h 3189678"/>
              <a:gd name="connsiteX3" fmla="*/ 2054866 w 2334591"/>
              <a:gd name="connsiteY3" fmla="*/ 91491 h 3189678"/>
              <a:gd name="connsiteX4" fmla="*/ 2300803 w 2334591"/>
              <a:gd name="connsiteY4" fmla="*/ 734990 h 3189678"/>
              <a:gd name="connsiteX5" fmla="*/ 2198768 w 2334591"/>
              <a:gd name="connsiteY5" fmla="*/ 2894932 h 3189678"/>
              <a:gd name="connsiteX6" fmla="*/ 1092710 w 2334591"/>
              <a:gd name="connsiteY6" fmla="*/ 3173530 h 3189678"/>
              <a:gd name="connsiteX7" fmla="*/ 127035 w 2334591"/>
              <a:gd name="connsiteY7" fmla="*/ 2844519 h 3189678"/>
              <a:gd name="connsiteX8" fmla="*/ 22038 w 2334591"/>
              <a:gd name="connsiteY8" fmla="*/ 906750 h 31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4591" h="3189678">
                <a:moveTo>
                  <a:pt x="22038" y="906750"/>
                </a:moveTo>
                <a:cubicBezTo>
                  <a:pt x="39130" y="452399"/>
                  <a:pt x="58261" y="268316"/>
                  <a:pt x="229585" y="118411"/>
                </a:cubicBezTo>
                <a:cubicBezTo>
                  <a:pt x="400909" y="-31494"/>
                  <a:pt x="745768" y="11803"/>
                  <a:pt x="1049981" y="7316"/>
                </a:cubicBezTo>
                <a:cubicBezTo>
                  <a:pt x="1354194" y="2829"/>
                  <a:pt x="1846396" y="-29788"/>
                  <a:pt x="2054866" y="91491"/>
                </a:cubicBezTo>
                <a:cubicBezTo>
                  <a:pt x="2263336" y="212770"/>
                  <a:pt x="2276819" y="267750"/>
                  <a:pt x="2300803" y="734990"/>
                </a:cubicBezTo>
                <a:cubicBezTo>
                  <a:pt x="2324787" y="1202230"/>
                  <a:pt x="2400117" y="2488509"/>
                  <a:pt x="2198768" y="2894932"/>
                </a:cubicBezTo>
                <a:cubicBezTo>
                  <a:pt x="1997419" y="3301355"/>
                  <a:pt x="1441663" y="3139347"/>
                  <a:pt x="1092710" y="3173530"/>
                </a:cubicBezTo>
                <a:cubicBezTo>
                  <a:pt x="743757" y="3207713"/>
                  <a:pt x="305480" y="3222316"/>
                  <a:pt x="127035" y="2844519"/>
                </a:cubicBezTo>
                <a:cubicBezTo>
                  <a:pt x="-51410" y="2466722"/>
                  <a:pt x="4946" y="1361101"/>
                  <a:pt x="22038" y="9067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735970" y="3230459"/>
            <a:ext cx="2940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did it with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sMGM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6221" y="480108"/>
            <a:ext cx="3379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this episode of CTCrypt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507127" y="2190307"/>
            <a:ext cx="2583710" cy="984043"/>
          </a:xfrm>
          <a:custGeom>
            <a:avLst/>
            <a:gdLst>
              <a:gd name="connsiteX0" fmla="*/ 0 w 2290273"/>
              <a:gd name="connsiteY0" fmla="*/ 64612 h 936283"/>
              <a:gd name="connsiteX1" fmla="*/ 1452785 w 2290273"/>
              <a:gd name="connsiteY1" fmla="*/ 90250 h 936283"/>
              <a:gd name="connsiteX2" fmla="*/ 2290273 w 2290273"/>
              <a:gd name="connsiteY2" fmla="*/ 936283 h 9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273" h="936283">
                <a:moveTo>
                  <a:pt x="0" y="64612"/>
                </a:moveTo>
                <a:cubicBezTo>
                  <a:pt x="535536" y="4792"/>
                  <a:pt x="1071073" y="-55028"/>
                  <a:pt x="1452785" y="90250"/>
                </a:cubicBezTo>
                <a:cubicBezTo>
                  <a:pt x="1834497" y="235528"/>
                  <a:pt x="2117933" y="781035"/>
                  <a:pt x="2290273" y="936283"/>
                </a:cubicBezTo>
              </a:path>
            </a:pathLst>
          </a:custGeom>
          <a:noFill/>
          <a:ln w="25400" cap="rnd" cmpd="sng">
            <a:solidFill>
              <a:schemeClr val="tx1">
                <a:lumMod val="85000"/>
                <a:lumOff val="15000"/>
              </a:schemeClr>
            </a:solidFill>
            <a:headEnd type="triangle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73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298791" y="490403"/>
            <a:ext cx="346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Misuse-resistant </a:t>
            </a:r>
            <a:r>
              <a:rPr lang="en-US" sz="2000" dirty="0">
                <a:solidFill>
                  <a:srgbClr val="FF1635"/>
                </a:solidFill>
              </a:rPr>
              <a:t>confidentiality</a:t>
            </a:r>
          </a:p>
        </p:txBody>
      </p:sp>
      <p:sp>
        <p:nvSpPr>
          <p:cNvPr id="4" name="Полилиния 3"/>
          <p:cNvSpPr/>
          <p:nvPr/>
        </p:nvSpPr>
        <p:spPr>
          <a:xfrm rot="19035390" flipV="1">
            <a:off x="7868777" y="889180"/>
            <a:ext cx="59555" cy="1078669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4" h="868680">
                <a:moveTo>
                  <a:pt x="0" y="0"/>
                </a:moveTo>
                <a:cubicBezTo>
                  <a:pt x="33020" y="220980"/>
                  <a:pt x="66040" y="441960"/>
                  <a:pt x="68580" y="586740"/>
                </a:cubicBezTo>
                <a:cubicBezTo>
                  <a:pt x="71120" y="731520"/>
                  <a:pt x="15240" y="868680"/>
                  <a:pt x="15240" y="868680"/>
                </a:cubicBezTo>
                <a:lnTo>
                  <a:pt x="15240" y="868680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 rot="13609435">
            <a:off x="4161794" y="834515"/>
            <a:ext cx="73489" cy="1162864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4" h="868680">
                <a:moveTo>
                  <a:pt x="0" y="0"/>
                </a:moveTo>
                <a:cubicBezTo>
                  <a:pt x="33020" y="220980"/>
                  <a:pt x="66040" y="441960"/>
                  <a:pt x="68580" y="586740"/>
                </a:cubicBezTo>
                <a:cubicBezTo>
                  <a:pt x="71120" y="731520"/>
                  <a:pt x="15240" y="868680"/>
                  <a:pt x="15240" y="868680"/>
                </a:cubicBezTo>
                <a:lnTo>
                  <a:pt x="15240" y="868680"/>
                </a:ln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243" y="1972159"/>
            <a:ext cx="137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weak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notion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8227" y="1972159"/>
            <a:ext cx="147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strong notion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7083" y="4750534"/>
            <a:ext cx="3524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ideal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confidentiality is achieved only for messages that were encrypted correctly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856061" y="2525387"/>
                <a:ext cx="312097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ciphertext of 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each unique query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is indistinguishable from a «garbage»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061" y="2525387"/>
                <a:ext cx="3120974" cy="1200329"/>
              </a:xfrm>
              <a:prstGeom prst="rect">
                <a:avLst/>
              </a:prstGeom>
              <a:blipFill>
                <a:blip r:embed="rId3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43928" y="2529060"/>
                <a:ext cx="35106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ciphertext of 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each query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with unique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is indistinguishable from a 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«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garbage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»</a:t>
                </a:r>
                <a:endParaRPr lang="ru-RU" u="sng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28" y="2529060"/>
                <a:ext cx="3510609" cy="923330"/>
              </a:xfrm>
              <a:prstGeom prst="rect">
                <a:avLst/>
              </a:prstGeom>
              <a:blipFill>
                <a:blip r:embed="rId4"/>
                <a:stretch>
                  <a:fillRect t="-3974" r="-69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илиния 14"/>
          <p:cNvSpPr/>
          <p:nvPr/>
        </p:nvSpPr>
        <p:spPr>
          <a:xfrm rot="13828377">
            <a:off x="3180661" y="3818764"/>
            <a:ext cx="481363" cy="453408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  <a:gd name="connsiteX0" fmla="*/ 0 w 68664"/>
              <a:gd name="connsiteY0" fmla="*/ 0 h 1041308"/>
              <a:gd name="connsiteX1" fmla="*/ 68580 w 68664"/>
              <a:gd name="connsiteY1" fmla="*/ 586740 h 1041308"/>
              <a:gd name="connsiteX2" fmla="*/ 15240 w 68664"/>
              <a:gd name="connsiteY2" fmla="*/ 868680 h 1041308"/>
              <a:gd name="connsiteX3" fmla="*/ 38164 w 68664"/>
              <a:gd name="connsiteY3" fmla="*/ 1041308 h 1041308"/>
              <a:gd name="connsiteX0" fmla="*/ 0 w 68664"/>
              <a:gd name="connsiteY0" fmla="*/ 0 h 1041308"/>
              <a:gd name="connsiteX1" fmla="*/ 68580 w 68664"/>
              <a:gd name="connsiteY1" fmla="*/ 586740 h 1041308"/>
              <a:gd name="connsiteX2" fmla="*/ 15240 w 68664"/>
              <a:gd name="connsiteY2" fmla="*/ 868680 h 1041308"/>
              <a:gd name="connsiteX3" fmla="*/ 38164 w 68664"/>
              <a:gd name="connsiteY3" fmla="*/ 1041308 h 1041308"/>
              <a:gd name="connsiteX0" fmla="*/ 14430 w 83094"/>
              <a:gd name="connsiteY0" fmla="*/ 0 h 1043536"/>
              <a:gd name="connsiteX1" fmla="*/ 83010 w 83094"/>
              <a:gd name="connsiteY1" fmla="*/ 586740 h 1043536"/>
              <a:gd name="connsiteX2" fmla="*/ 29670 w 83094"/>
              <a:gd name="connsiteY2" fmla="*/ 868680 h 1043536"/>
              <a:gd name="connsiteX3" fmla="*/ 52594 w 83094"/>
              <a:gd name="connsiteY3" fmla="*/ 1041308 h 1043536"/>
              <a:gd name="connsiteX4" fmla="*/ 0 w 83094"/>
              <a:gd name="connsiteY4" fmla="*/ 965454 h 1043536"/>
              <a:gd name="connsiteX0" fmla="*/ 0 w 68664"/>
              <a:gd name="connsiteY0" fmla="*/ 0 h 1041308"/>
              <a:gd name="connsiteX1" fmla="*/ 68580 w 68664"/>
              <a:gd name="connsiteY1" fmla="*/ 586740 h 1041308"/>
              <a:gd name="connsiteX2" fmla="*/ 15240 w 68664"/>
              <a:gd name="connsiteY2" fmla="*/ 868680 h 1041308"/>
              <a:gd name="connsiteX3" fmla="*/ 38164 w 68664"/>
              <a:gd name="connsiteY3" fmla="*/ 1041308 h 1041308"/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0" fmla="*/ 0 w 68580"/>
              <a:gd name="connsiteY0" fmla="*/ 0 h 586740"/>
              <a:gd name="connsiteX1" fmla="*/ 68580 w 68580"/>
              <a:gd name="connsiteY1" fmla="*/ 586740 h 586740"/>
              <a:gd name="connsiteX0" fmla="*/ 0 w 91091"/>
              <a:gd name="connsiteY0" fmla="*/ 0 h 698885"/>
              <a:gd name="connsiteX1" fmla="*/ 91091 w 91091"/>
              <a:gd name="connsiteY1" fmla="*/ 698885 h 698885"/>
              <a:gd name="connsiteX0" fmla="*/ 0 w 77354"/>
              <a:gd name="connsiteY0" fmla="*/ 0 h 1022533"/>
              <a:gd name="connsiteX1" fmla="*/ 77354 w 77354"/>
              <a:gd name="connsiteY1" fmla="*/ 1022533 h 102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354" h="1022533">
                <a:moveTo>
                  <a:pt x="0" y="0"/>
                </a:moveTo>
                <a:cubicBezTo>
                  <a:pt x="33020" y="220980"/>
                  <a:pt x="74814" y="877753"/>
                  <a:pt x="77354" y="1022533"/>
                </a:cubicBez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7771623" flipH="1">
            <a:off x="8503912" y="3818765"/>
            <a:ext cx="481363" cy="453408"/>
          </a:xfrm>
          <a:custGeom>
            <a:avLst/>
            <a:gdLst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3" fmla="*/ 15240 w 68664"/>
              <a:gd name="connsiteY3" fmla="*/ 868680 h 868680"/>
              <a:gd name="connsiteX0" fmla="*/ 0 w 68664"/>
              <a:gd name="connsiteY0" fmla="*/ 0 h 1041308"/>
              <a:gd name="connsiteX1" fmla="*/ 68580 w 68664"/>
              <a:gd name="connsiteY1" fmla="*/ 586740 h 1041308"/>
              <a:gd name="connsiteX2" fmla="*/ 15240 w 68664"/>
              <a:gd name="connsiteY2" fmla="*/ 868680 h 1041308"/>
              <a:gd name="connsiteX3" fmla="*/ 38164 w 68664"/>
              <a:gd name="connsiteY3" fmla="*/ 1041308 h 1041308"/>
              <a:gd name="connsiteX0" fmla="*/ 0 w 68664"/>
              <a:gd name="connsiteY0" fmla="*/ 0 h 1041308"/>
              <a:gd name="connsiteX1" fmla="*/ 68580 w 68664"/>
              <a:gd name="connsiteY1" fmla="*/ 586740 h 1041308"/>
              <a:gd name="connsiteX2" fmla="*/ 15240 w 68664"/>
              <a:gd name="connsiteY2" fmla="*/ 868680 h 1041308"/>
              <a:gd name="connsiteX3" fmla="*/ 38164 w 68664"/>
              <a:gd name="connsiteY3" fmla="*/ 1041308 h 1041308"/>
              <a:gd name="connsiteX0" fmla="*/ 14430 w 83094"/>
              <a:gd name="connsiteY0" fmla="*/ 0 h 1043536"/>
              <a:gd name="connsiteX1" fmla="*/ 83010 w 83094"/>
              <a:gd name="connsiteY1" fmla="*/ 586740 h 1043536"/>
              <a:gd name="connsiteX2" fmla="*/ 29670 w 83094"/>
              <a:gd name="connsiteY2" fmla="*/ 868680 h 1043536"/>
              <a:gd name="connsiteX3" fmla="*/ 52594 w 83094"/>
              <a:gd name="connsiteY3" fmla="*/ 1041308 h 1043536"/>
              <a:gd name="connsiteX4" fmla="*/ 0 w 83094"/>
              <a:gd name="connsiteY4" fmla="*/ 965454 h 1043536"/>
              <a:gd name="connsiteX0" fmla="*/ 0 w 68664"/>
              <a:gd name="connsiteY0" fmla="*/ 0 h 1041308"/>
              <a:gd name="connsiteX1" fmla="*/ 68580 w 68664"/>
              <a:gd name="connsiteY1" fmla="*/ 586740 h 1041308"/>
              <a:gd name="connsiteX2" fmla="*/ 15240 w 68664"/>
              <a:gd name="connsiteY2" fmla="*/ 868680 h 1041308"/>
              <a:gd name="connsiteX3" fmla="*/ 38164 w 68664"/>
              <a:gd name="connsiteY3" fmla="*/ 1041308 h 1041308"/>
              <a:gd name="connsiteX0" fmla="*/ 0 w 68664"/>
              <a:gd name="connsiteY0" fmla="*/ 0 h 868680"/>
              <a:gd name="connsiteX1" fmla="*/ 68580 w 68664"/>
              <a:gd name="connsiteY1" fmla="*/ 586740 h 868680"/>
              <a:gd name="connsiteX2" fmla="*/ 15240 w 68664"/>
              <a:gd name="connsiteY2" fmla="*/ 868680 h 868680"/>
              <a:gd name="connsiteX0" fmla="*/ 0 w 68580"/>
              <a:gd name="connsiteY0" fmla="*/ 0 h 586740"/>
              <a:gd name="connsiteX1" fmla="*/ 68580 w 68580"/>
              <a:gd name="connsiteY1" fmla="*/ 586740 h 586740"/>
              <a:gd name="connsiteX0" fmla="*/ 0 w 91091"/>
              <a:gd name="connsiteY0" fmla="*/ 0 h 698885"/>
              <a:gd name="connsiteX1" fmla="*/ 91091 w 91091"/>
              <a:gd name="connsiteY1" fmla="*/ 698885 h 698885"/>
              <a:gd name="connsiteX0" fmla="*/ 0 w 77354"/>
              <a:gd name="connsiteY0" fmla="*/ 0 h 1022533"/>
              <a:gd name="connsiteX1" fmla="*/ 77354 w 77354"/>
              <a:gd name="connsiteY1" fmla="*/ 1022533 h 102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354" h="1022533">
                <a:moveTo>
                  <a:pt x="0" y="0"/>
                </a:moveTo>
                <a:cubicBezTo>
                  <a:pt x="33020" y="220980"/>
                  <a:pt x="74814" y="877753"/>
                  <a:pt x="77354" y="1022533"/>
                </a:cubicBezTo>
              </a:path>
            </a:pathLst>
          </a:custGeom>
          <a:noFill/>
          <a:ln w="22225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4250" y="4665478"/>
            <a:ext cx="352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confidentiality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modulo repetition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achieved for all messages</a:t>
            </a:r>
          </a:p>
        </p:txBody>
      </p:sp>
      <p:pic>
        <p:nvPicPr>
          <p:cNvPr id="21" name="Объект 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46096" y="954013"/>
            <a:ext cx="3632750" cy="4783351"/>
          </a:xfrm>
          <a:prstGeom prst="roundRect">
            <a:avLst/>
          </a:prstGeom>
          <a:noFill/>
          <a:ln w="38100">
            <a:solidFill>
              <a:srgbClr val="FF16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4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643">
            <a:off x="1118504" y="1497129"/>
            <a:ext cx="5853320" cy="438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лилиния 7"/>
          <p:cNvSpPr/>
          <p:nvPr/>
        </p:nvSpPr>
        <p:spPr>
          <a:xfrm rot="20955848" flipH="1">
            <a:off x="2744727" y="4484649"/>
            <a:ext cx="3305552" cy="763422"/>
          </a:xfrm>
          <a:custGeom>
            <a:avLst/>
            <a:gdLst>
              <a:gd name="connsiteX0" fmla="*/ 28025 w 2292216"/>
              <a:gd name="connsiteY0" fmla="*/ 559040 h 3129201"/>
              <a:gd name="connsiteX1" fmla="*/ 224579 w 2292216"/>
              <a:gd name="connsiteY1" fmla="*/ 114659 h 3129201"/>
              <a:gd name="connsiteX2" fmla="*/ 1044975 w 2292216"/>
              <a:gd name="connsiteY2" fmla="*/ 3564 h 3129201"/>
              <a:gd name="connsiteX3" fmla="*/ 1797005 w 2292216"/>
              <a:gd name="connsiteY3" fmla="*/ 97567 h 3129201"/>
              <a:gd name="connsiteX4" fmla="*/ 2147382 w 2292216"/>
              <a:gd name="connsiteY4" fmla="*/ 721410 h 3129201"/>
              <a:gd name="connsiteX5" fmla="*/ 2215749 w 2292216"/>
              <a:gd name="connsiteY5" fmla="*/ 2635668 h 3129201"/>
              <a:gd name="connsiteX6" fmla="*/ 1087704 w 2292216"/>
              <a:gd name="connsiteY6" fmla="*/ 3071504 h 3129201"/>
              <a:gd name="connsiteX7" fmla="*/ 122029 w 2292216"/>
              <a:gd name="connsiteY7" fmla="*/ 2840767 h 3129201"/>
              <a:gd name="connsiteX8" fmla="*/ 28025 w 2292216"/>
              <a:gd name="connsiteY8" fmla="*/ 559040 h 3129201"/>
              <a:gd name="connsiteX0" fmla="*/ 28025 w 2357736"/>
              <a:gd name="connsiteY0" fmla="*/ 559363 h 3129524"/>
              <a:gd name="connsiteX1" fmla="*/ 224579 w 2357736"/>
              <a:gd name="connsiteY1" fmla="*/ 114982 h 3129524"/>
              <a:gd name="connsiteX2" fmla="*/ 1044975 w 2357736"/>
              <a:gd name="connsiteY2" fmla="*/ 3887 h 3129524"/>
              <a:gd name="connsiteX3" fmla="*/ 1797005 w 2357736"/>
              <a:gd name="connsiteY3" fmla="*/ 97890 h 3129524"/>
              <a:gd name="connsiteX4" fmla="*/ 2295797 w 2357736"/>
              <a:gd name="connsiteY4" fmla="*/ 731561 h 3129524"/>
              <a:gd name="connsiteX5" fmla="*/ 2215749 w 2357736"/>
              <a:gd name="connsiteY5" fmla="*/ 2635991 h 3129524"/>
              <a:gd name="connsiteX6" fmla="*/ 1087704 w 2357736"/>
              <a:gd name="connsiteY6" fmla="*/ 3071827 h 3129524"/>
              <a:gd name="connsiteX7" fmla="*/ 122029 w 2357736"/>
              <a:gd name="connsiteY7" fmla="*/ 2841090 h 3129524"/>
              <a:gd name="connsiteX8" fmla="*/ 28025 w 2357736"/>
              <a:gd name="connsiteY8" fmla="*/ 559363 h 3129524"/>
              <a:gd name="connsiteX0" fmla="*/ 28025 w 2341721"/>
              <a:gd name="connsiteY0" fmla="*/ 562792 h 3132953"/>
              <a:gd name="connsiteX1" fmla="*/ 224579 w 2341721"/>
              <a:gd name="connsiteY1" fmla="*/ 118411 h 3132953"/>
              <a:gd name="connsiteX2" fmla="*/ 1044975 w 2341721"/>
              <a:gd name="connsiteY2" fmla="*/ 7316 h 3132953"/>
              <a:gd name="connsiteX3" fmla="*/ 2049860 w 2341721"/>
              <a:gd name="connsiteY3" fmla="*/ 91491 h 3132953"/>
              <a:gd name="connsiteX4" fmla="*/ 2295797 w 2341721"/>
              <a:gd name="connsiteY4" fmla="*/ 734990 h 3132953"/>
              <a:gd name="connsiteX5" fmla="*/ 2215749 w 2341721"/>
              <a:gd name="connsiteY5" fmla="*/ 2639420 h 3132953"/>
              <a:gd name="connsiteX6" fmla="*/ 1087704 w 2341721"/>
              <a:gd name="connsiteY6" fmla="*/ 3075256 h 3132953"/>
              <a:gd name="connsiteX7" fmla="*/ 122029 w 2341721"/>
              <a:gd name="connsiteY7" fmla="*/ 2844519 h 3132953"/>
              <a:gd name="connsiteX8" fmla="*/ 28025 w 2341721"/>
              <a:gd name="connsiteY8" fmla="*/ 562792 h 3132953"/>
              <a:gd name="connsiteX0" fmla="*/ 28025 w 2329585"/>
              <a:gd name="connsiteY0" fmla="*/ 562792 h 3132953"/>
              <a:gd name="connsiteX1" fmla="*/ 224579 w 2329585"/>
              <a:gd name="connsiteY1" fmla="*/ 118411 h 3132953"/>
              <a:gd name="connsiteX2" fmla="*/ 1044975 w 2329585"/>
              <a:gd name="connsiteY2" fmla="*/ 7316 h 3132953"/>
              <a:gd name="connsiteX3" fmla="*/ 2049860 w 2329585"/>
              <a:gd name="connsiteY3" fmla="*/ 91491 h 3132953"/>
              <a:gd name="connsiteX4" fmla="*/ 2295797 w 2329585"/>
              <a:gd name="connsiteY4" fmla="*/ 734990 h 3132953"/>
              <a:gd name="connsiteX5" fmla="*/ 2193762 w 2329585"/>
              <a:gd name="connsiteY5" fmla="*/ 2894932 h 3132953"/>
              <a:gd name="connsiteX6" fmla="*/ 1087704 w 2329585"/>
              <a:gd name="connsiteY6" fmla="*/ 3075256 h 3132953"/>
              <a:gd name="connsiteX7" fmla="*/ 122029 w 2329585"/>
              <a:gd name="connsiteY7" fmla="*/ 2844519 h 3132953"/>
              <a:gd name="connsiteX8" fmla="*/ 28025 w 2329585"/>
              <a:gd name="connsiteY8" fmla="*/ 562792 h 3132953"/>
              <a:gd name="connsiteX0" fmla="*/ 26046 w 2327606"/>
              <a:gd name="connsiteY0" fmla="*/ 562792 h 3200124"/>
              <a:gd name="connsiteX1" fmla="*/ 222600 w 2327606"/>
              <a:gd name="connsiteY1" fmla="*/ 118411 h 3200124"/>
              <a:gd name="connsiteX2" fmla="*/ 1042996 w 2327606"/>
              <a:gd name="connsiteY2" fmla="*/ 7316 h 3200124"/>
              <a:gd name="connsiteX3" fmla="*/ 2047881 w 2327606"/>
              <a:gd name="connsiteY3" fmla="*/ 91491 h 3200124"/>
              <a:gd name="connsiteX4" fmla="*/ 2293818 w 2327606"/>
              <a:gd name="connsiteY4" fmla="*/ 734990 h 3200124"/>
              <a:gd name="connsiteX5" fmla="*/ 2191783 w 2327606"/>
              <a:gd name="connsiteY5" fmla="*/ 2894932 h 3200124"/>
              <a:gd name="connsiteX6" fmla="*/ 1085725 w 2327606"/>
              <a:gd name="connsiteY6" fmla="*/ 3173530 h 3200124"/>
              <a:gd name="connsiteX7" fmla="*/ 120050 w 2327606"/>
              <a:gd name="connsiteY7" fmla="*/ 2844519 h 3200124"/>
              <a:gd name="connsiteX8" fmla="*/ 26046 w 2327606"/>
              <a:gd name="connsiteY8" fmla="*/ 562792 h 3200124"/>
              <a:gd name="connsiteX0" fmla="*/ 22038 w 2334591"/>
              <a:gd name="connsiteY0" fmla="*/ 906750 h 3189678"/>
              <a:gd name="connsiteX1" fmla="*/ 229585 w 2334591"/>
              <a:gd name="connsiteY1" fmla="*/ 118411 h 3189678"/>
              <a:gd name="connsiteX2" fmla="*/ 1049981 w 2334591"/>
              <a:gd name="connsiteY2" fmla="*/ 7316 h 3189678"/>
              <a:gd name="connsiteX3" fmla="*/ 2054866 w 2334591"/>
              <a:gd name="connsiteY3" fmla="*/ 91491 h 3189678"/>
              <a:gd name="connsiteX4" fmla="*/ 2300803 w 2334591"/>
              <a:gd name="connsiteY4" fmla="*/ 734990 h 3189678"/>
              <a:gd name="connsiteX5" fmla="*/ 2198768 w 2334591"/>
              <a:gd name="connsiteY5" fmla="*/ 2894932 h 3189678"/>
              <a:gd name="connsiteX6" fmla="*/ 1092710 w 2334591"/>
              <a:gd name="connsiteY6" fmla="*/ 3173530 h 3189678"/>
              <a:gd name="connsiteX7" fmla="*/ 127035 w 2334591"/>
              <a:gd name="connsiteY7" fmla="*/ 2844519 h 3189678"/>
              <a:gd name="connsiteX8" fmla="*/ 22038 w 2334591"/>
              <a:gd name="connsiteY8" fmla="*/ 906750 h 31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4591" h="3189678">
                <a:moveTo>
                  <a:pt x="22038" y="906750"/>
                </a:moveTo>
                <a:cubicBezTo>
                  <a:pt x="39130" y="452399"/>
                  <a:pt x="58261" y="268316"/>
                  <a:pt x="229585" y="118411"/>
                </a:cubicBezTo>
                <a:cubicBezTo>
                  <a:pt x="400909" y="-31494"/>
                  <a:pt x="745768" y="11803"/>
                  <a:pt x="1049981" y="7316"/>
                </a:cubicBezTo>
                <a:cubicBezTo>
                  <a:pt x="1354194" y="2829"/>
                  <a:pt x="1846396" y="-29788"/>
                  <a:pt x="2054866" y="91491"/>
                </a:cubicBezTo>
                <a:cubicBezTo>
                  <a:pt x="2263336" y="212770"/>
                  <a:pt x="2276819" y="267750"/>
                  <a:pt x="2300803" y="734990"/>
                </a:cubicBezTo>
                <a:cubicBezTo>
                  <a:pt x="2324787" y="1202230"/>
                  <a:pt x="2400117" y="2488509"/>
                  <a:pt x="2198768" y="2894932"/>
                </a:cubicBezTo>
                <a:cubicBezTo>
                  <a:pt x="1997419" y="3301355"/>
                  <a:pt x="1441663" y="3139347"/>
                  <a:pt x="1092710" y="3173530"/>
                </a:cubicBezTo>
                <a:cubicBezTo>
                  <a:pt x="743757" y="3207713"/>
                  <a:pt x="305480" y="3222316"/>
                  <a:pt x="127035" y="2844519"/>
                </a:cubicBezTo>
                <a:cubicBezTo>
                  <a:pt x="-51410" y="2466722"/>
                  <a:pt x="4946" y="1361101"/>
                  <a:pt x="22038" y="9067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470534" y="2302648"/>
            <a:ext cx="3704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that too!</a:t>
            </a:r>
          </a:p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(somewhat)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6092457" y="3168501"/>
            <a:ext cx="3343616" cy="1339703"/>
          </a:xfrm>
          <a:custGeom>
            <a:avLst/>
            <a:gdLst>
              <a:gd name="connsiteX0" fmla="*/ 1786071 w 1803524"/>
              <a:gd name="connsiteY0" fmla="*/ 0 h 1324598"/>
              <a:gd name="connsiteX1" fmla="*/ 1546789 w 1803524"/>
              <a:gd name="connsiteY1" fmla="*/ 854580 h 1324598"/>
              <a:gd name="connsiteX2" fmla="*/ 0 w 1803524"/>
              <a:gd name="connsiteY2" fmla="*/ 1324598 h 132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524" h="1324598">
                <a:moveTo>
                  <a:pt x="1786071" y="0"/>
                </a:moveTo>
                <a:cubicBezTo>
                  <a:pt x="1815269" y="316907"/>
                  <a:pt x="1844468" y="633814"/>
                  <a:pt x="1546789" y="854580"/>
                </a:cubicBezTo>
                <a:cubicBezTo>
                  <a:pt x="1249110" y="1075346"/>
                  <a:pt x="287708" y="1246262"/>
                  <a:pt x="0" y="1324598"/>
                </a:cubicBezTo>
              </a:path>
            </a:pathLst>
          </a:custGeom>
          <a:noFill/>
          <a:ln w="25400" cap="rnd" cmpd="sng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06221" y="480108"/>
            <a:ext cx="3379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this episode of CTCrypt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Объект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8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8010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Framework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8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1" y="480108"/>
            <a:ext cx="609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Parametrization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4497" y="437252"/>
            <a:ext cx="44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77">
            <a:off x="770348" y="3930477"/>
            <a:ext cx="3326291" cy="21337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6" y="1382125"/>
            <a:ext cx="4183512" cy="343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/>
          <a:stretch/>
        </p:blipFill>
        <p:spPr>
          <a:xfrm rot="21194665">
            <a:off x="2640695" y="3940459"/>
            <a:ext cx="3396006" cy="120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73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80109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Framework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Объект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3" y="6314451"/>
            <a:ext cx="1208923" cy="407024"/>
          </a:xfrm>
          <a:prstGeom prst="rect">
            <a:avLst/>
          </a:prstGeom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53" y="6335400"/>
            <a:ext cx="2743200" cy="365125"/>
          </a:xfrm>
        </p:spPr>
        <p:txBody>
          <a:bodyPr/>
          <a:lstStyle/>
          <a:p>
            <a:fld id="{DC501561-F62F-4F0D-92B5-B83715048182}" type="slidenum">
              <a:rPr lang="ru-RU" smtClean="0"/>
              <a:t>9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1" y="480108"/>
            <a:ext cx="609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Parametrization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4497" y="437252"/>
            <a:ext cx="44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6" y="1682120"/>
            <a:ext cx="3265025" cy="38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5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55049</TotalTime>
  <Words>2214</Words>
  <Application>Microsoft Office PowerPoint</Application>
  <PresentationFormat>Широкоэкранный</PresentationFormat>
  <Paragraphs>661</Paragraphs>
  <Slides>46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Wingdings</vt:lpstr>
      <vt:lpstr>Тема Office</vt:lpstr>
      <vt:lpstr>sMGM: parameterizable AEAD-mode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Смышляева Екатерина Сергеевна</dc:creator>
  <cp:lastModifiedBy>Андрей Божко</cp:lastModifiedBy>
  <cp:revision>808</cp:revision>
  <cp:lastPrinted>2022-06-03T15:37:27Z</cp:lastPrinted>
  <dcterms:created xsi:type="dcterms:W3CDTF">2018-03-12T11:30:34Z</dcterms:created>
  <dcterms:modified xsi:type="dcterms:W3CDTF">2022-06-07T09:11:52Z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